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96" r:id="rId2"/>
  </p:sldMasterIdLst>
  <p:notesMasterIdLst>
    <p:notesMasterId r:id="rId12"/>
  </p:notesMasterIdLst>
  <p:sldIdLst>
    <p:sldId id="807" r:id="rId3"/>
    <p:sldId id="290" r:id="rId4"/>
    <p:sldId id="274" r:id="rId5"/>
    <p:sldId id="296" r:id="rId6"/>
    <p:sldId id="286" r:id="rId7"/>
    <p:sldId id="809" r:id="rId8"/>
    <p:sldId id="275" r:id="rId9"/>
    <p:sldId id="292" r:id="rId10"/>
    <p:sldId id="80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3D9FB57-9225-4435-97E2-E589A5862923}">
          <p14:sldIdLst>
            <p14:sldId id="807"/>
            <p14:sldId id="290"/>
            <p14:sldId id="274"/>
            <p14:sldId id="296"/>
            <p14:sldId id="286"/>
            <p14:sldId id="809"/>
            <p14:sldId id="275"/>
            <p14:sldId id="292"/>
            <p14:sldId id="808"/>
          </p14:sldIdLst>
        </p14:section>
        <p14:section name="Untitled Section" id="{BB17170F-9428-40E1-94E3-586D42A79E0D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3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BD4573-58E7-4156-A133-2731F5F8D1A6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3B0CF2-7F87-4E02-A248-870047730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981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288" y="774700"/>
            <a:ext cx="6821487" cy="3838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943889"/>
            <a:ext cx="5486400" cy="3600450"/>
          </a:xfrm>
        </p:spPr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55532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EC51503-0D04-47B5-A3AF-520F0C66AFA5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-84" charset="-128"/>
                <a:cs typeface="+mn-cs"/>
              </a:rPr>
              <a:pPr marL="0" marR="0" lvl="0" indent="0" algn="r" defTabSz="955532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ヒラギノ角ゴ Pro W3" pitchFamily="-8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328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sz="240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203200" y="2667000"/>
            <a:ext cx="12700000" cy="1600200"/>
          </a:xfrm>
          <a:prstGeom prst="rect">
            <a:avLst/>
          </a:prstGeom>
          <a:solidFill>
            <a:srgbClr val="A05CBF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</p:spPr>
        <p:txBody>
          <a:bodyPr anchor="ctr"/>
          <a:lstStyle/>
          <a:p>
            <a:pPr algn="ctr" eaLnBrk="0" hangingPunct="0">
              <a:defRPr/>
            </a:pPr>
            <a:endParaRPr lang="en-US" sz="24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3200" y="2667000"/>
            <a:ext cx="117856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 cap="none" baseline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173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56847-7986-5957-17D9-16E81A65F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01645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sz="240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203200" y="2667000"/>
            <a:ext cx="12700000" cy="1600200"/>
          </a:xfrm>
          <a:prstGeom prst="rect">
            <a:avLst/>
          </a:prstGeom>
          <a:solidFill>
            <a:srgbClr val="960048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</p:spPr>
        <p:txBody>
          <a:bodyPr anchor="ctr"/>
          <a:lstStyle/>
          <a:p>
            <a:pPr algn="ctr" eaLnBrk="0" hangingPunct="0">
              <a:defRPr/>
            </a:pPr>
            <a:endParaRPr lang="en-US" sz="24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3200" y="2667000"/>
            <a:ext cx="117856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 cap="none" baseline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979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sz="240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203200" y="2667000"/>
            <a:ext cx="12700000" cy="1600200"/>
          </a:xfrm>
          <a:prstGeom prst="rect">
            <a:avLst/>
          </a:prstGeom>
          <a:solidFill>
            <a:srgbClr val="17458F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</p:spPr>
        <p:txBody>
          <a:bodyPr anchor="ctr"/>
          <a:lstStyle/>
          <a:p>
            <a:pPr algn="ctr" eaLnBrk="0" hangingPunct="0">
              <a:defRPr/>
            </a:pPr>
            <a:endParaRPr lang="en-US" sz="24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3200" y="2667000"/>
            <a:ext cx="117856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353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sz="240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203200" y="2667000"/>
            <a:ext cx="12700000" cy="1600200"/>
          </a:xfrm>
          <a:prstGeom prst="rect">
            <a:avLst/>
          </a:prstGeom>
          <a:solidFill>
            <a:srgbClr val="E14403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</p:spPr>
        <p:txBody>
          <a:bodyPr anchor="ctr"/>
          <a:lstStyle/>
          <a:p>
            <a:pPr algn="ctr" eaLnBrk="0" hangingPunct="0">
              <a:defRPr/>
            </a:pPr>
            <a:endParaRPr lang="en-US" sz="24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3200" y="2667000"/>
            <a:ext cx="117856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8537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sz="240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203200" y="2667000"/>
            <a:ext cx="12700000" cy="1600200"/>
          </a:xfrm>
          <a:prstGeom prst="rect">
            <a:avLst/>
          </a:prstGeom>
          <a:solidFill>
            <a:srgbClr val="FFD100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</p:spPr>
        <p:txBody>
          <a:bodyPr anchor="ctr"/>
          <a:lstStyle/>
          <a:p>
            <a:pPr algn="ctr" eaLnBrk="0" hangingPunct="0">
              <a:defRPr/>
            </a:pPr>
            <a:endParaRPr lang="en-US" sz="24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3200" y="2667000"/>
            <a:ext cx="117856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681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3200" y="2667000"/>
            <a:ext cx="117856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765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E1BF5-EC78-4341-B602-8F977BEE03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1BEE68-E869-4E4D-A87A-B4D21B693E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C4713C-5F1B-9E41-90D7-5E4DF2B66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75C26-1064-B747-97BB-E626ED79B331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21648A-AE3E-304D-A672-A465C3C42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AC8506-C8DD-9343-9AD4-E84A61BF8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09DA5-9188-4D45-AEFD-B58CE2ACC1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427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01600" y="381000"/>
            <a:ext cx="12395200" cy="609600"/>
          </a:xfrm>
          <a:prstGeom prst="rect">
            <a:avLst/>
          </a:prstGeom>
          <a:solidFill>
            <a:srgbClr val="019739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 sz="24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08000" y="457200"/>
            <a:ext cx="11684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400" b="1" cap="all" baseline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20123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857D6-18F1-AE4E-8363-B040574EA9C0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AE1D3-5851-FD44-8FD3-91B5B131BC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910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3380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</p:sldLayoutIdLst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brandcenter.rotary.org/en-us/search?q=public+image+presentation&amp;tab=0&amp;tt_lang=EN&amp;dt_lang=EN" TargetMode="Externa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95B78F9-3E96-4C22-4C76-C6FA8FE0D5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3200" y="1882707"/>
            <a:ext cx="11785600" cy="1600200"/>
          </a:xfrm>
          <a:solidFill>
            <a:schemeClr val="tx2">
              <a:lumMod val="40000"/>
              <a:lumOff val="60000"/>
            </a:schemeClr>
          </a:solidFill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endParaRPr lang="en-AU" sz="3600" b="1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1B9D5618-2581-4820-AA2A-404F710E8927}"/>
              </a:ext>
            </a:extLst>
          </p:cNvPr>
          <p:cNvSpPr txBox="1">
            <a:spLocks/>
          </p:cNvSpPr>
          <p:nvPr/>
        </p:nvSpPr>
        <p:spPr bwMode="auto">
          <a:xfrm>
            <a:off x="1766115" y="2168236"/>
            <a:ext cx="9144000" cy="126076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bg1"/>
                </a:solidFill>
                <a:latin typeface="Arial Narrow"/>
                <a:ea typeface="MS PGothic" panose="020B0600070205080204" pitchFamily="34" charset="-128"/>
                <a:cs typeface="Arial Narrow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MS PGothic" panose="020B0600070205080204" pitchFamily="34" charset="-128"/>
              </a:rPr>
              <a:t>Value Proposition and Public Image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MS PGothic" panose="020B0600070205080204" pitchFamily="34" charset="-128"/>
            </a:endParaRPr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DFC367F3-6985-F2F6-9152-0C62ED214C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2000" y="98307"/>
            <a:ext cx="4608000" cy="17844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853F565-CE1E-69CA-447E-D0960F6C8A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200" y="4959468"/>
            <a:ext cx="5743575" cy="18002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8494FA9-DB4A-3F56-84A5-3D7D1147CD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22564" y="3906978"/>
            <a:ext cx="4814234" cy="28263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37295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D479565-4D94-4821-B850-C683BEA2927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63244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A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Background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E14155-F607-4063-BAE3-7FB6763EF7C8}"/>
              </a:ext>
            </a:extLst>
          </p:cNvPr>
          <p:cNvSpPr txBox="1"/>
          <p:nvPr/>
        </p:nvSpPr>
        <p:spPr>
          <a:xfrm>
            <a:off x="1025236" y="1225689"/>
            <a:ext cx="11124535" cy="5336846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 marL="274320" indent="-274320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en-AU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Regional Council Director</a:t>
            </a:r>
          </a:p>
          <a:p>
            <a:pPr marL="274320" indent="-274320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en-AU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Past President Rotary Club of Wahroonga </a:t>
            </a:r>
          </a:p>
          <a:p>
            <a:pPr marL="274320" indent="-274320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en-AU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60 Members, 50% Women – Looks great from the outside but in a precarious position</a:t>
            </a:r>
          </a:p>
          <a:p>
            <a:pPr marL="274320" indent="-274320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endParaRPr lang="en-AU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spcBef>
                <a:spcPct val="20000"/>
              </a:spcBef>
              <a:buClr>
                <a:schemeClr val="accent3"/>
              </a:buClr>
              <a:buSzPct val="95000"/>
            </a:pPr>
            <a:endParaRPr lang="en-AU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74320" indent="-274320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en-AU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Recently took my Club through a Strategic Planning exercise</a:t>
            </a:r>
          </a:p>
          <a:p>
            <a:pPr marL="731520" lvl="1" indent="-274320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en-AU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Strengths, Weaknesses, Opportunities, Threats plus Value proposition</a:t>
            </a:r>
          </a:p>
          <a:p>
            <a:pPr marL="731520" lvl="1" indent="-274320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en-AU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SWOT results were almost identical to 8 years ago</a:t>
            </a:r>
          </a:p>
          <a:p>
            <a:pPr marL="731520" lvl="1" indent="-274320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en-AU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Average age now high 70s</a:t>
            </a:r>
          </a:p>
          <a:p>
            <a:pPr marL="731520" lvl="1" indent="-274320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en-AU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New members not attending weekly meetings</a:t>
            </a:r>
          </a:p>
          <a:p>
            <a:pPr marL="731520" lvl="1" indent="-274320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en-AU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25 active members</a:t>
            </a:r>
          </a:p>
          <a:p>
            <a:pPr marL="731520" lvl="1" indent="-274320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en-AU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Few younger ones offering to step up and lead</a:t>
            </a:r>
          </a:p>
        </p:txBody>
      </p:sp>
      <p:pic>
        <p:nvPicPr>
          <p:cNvPr id="8" name="Picture 7" descr="A picture containing text, transport, wheel, gear&#10;&#10;Description automatically generated">
            <a:extLst>
              <a:ext uri="{FF2B5EF4-FFF2-40B4-BE49-F238E27FC236}">
                <a16:creationId xmlns:a16="http://schemas.microsoft.com/office/drawing/2014/main" id="{2E7B0D32-12C7-49DC-BC53-DC4F866787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9786" y="704089"/>
            <a:ext cx="11430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520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0" y="1390650"/>
            <a:ext cx="10972800" cy="5467350"/>
          </a:xfrm>
          <a:prstGeom prst="rect">
            <a:avLst/>
          </a:prstGeom>
        </p:spPr>
        <p:txBody>
          <a:bodyPr>
            <a:normAutofit fontScale="62500" lnSpcReduction="20000"/>
          </a:bodyPr>
          <a:lstStyle/>
          <a:p>
            <a:pPr marL="123825">
              <a:spcBef>
                <a:spcPts val="900"/>
              </a:spcBef>
            </a:pPr>
            <a:r>
              <a:rPr lang="en-AU" sz="3200" b="1" dirty="0">
                <a:solidFill>
                  <a:srgbClr val="0E0E0E"/>
                </a:solidFill>
                <a:effectLst/>
                <a:ea typeface="Aptos" panose="020B0004020202020204" pitchFamily="34" charset="0"/>
                <a:cs typeface="Aptos" panose="020B0004020202020204" pitchFamily="34" charset="0"/>
              </a:rPr>
              <a:t>Make a Meaningful Impact</a:t>
            </a:r>
            <a:r>
              <a:rPr lang="en-AU" sz="3200" dirty="0">
                <a:solidFill>
                  <a:srgbClr val="0E0E0E"/>
                </a:solidFill>
                <a:effectLst/>
                <a:ea typeface="Aptos" panose="020B0004020202020204" pitchFamily="34" charset="0"/>
                <a:cs typeface="Aptos" panose="020B0004020202020204" pitchFamily="34" charset="0"/>
              </a:rPr>
              <a:t>: Contribute to impactful local and international service projects that address pressing community needs and global challenges.</a:t>
            </a:r>
            <a:endParaRPr lang="en-AU" sz="3200" dirty="0">
              <a:effectLst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123825">
              <a:spcBef>
                <a:spcPts val="900"/>
              </a:spcBef>
            </a:pPr>
            <a:r>
              <a:rPr lang="en-AU" sz="3200" b="1" dirty="0">
                <a:solidFill>
                  <a:srgbClr val="0E0E0E"/>
                </a:solidFill>
                <a:effectLst/>
                <a:ea typeface="Aptos" panose="020B0004020202020204" pitchFamily="34" charset="0"/>
                <a:cs typeface="Aptos" panose="020B0004020202020204" pitchFamily="34" charset="0"/>
              </a:rPr>
              <a:t>Build Lasting Connections</a:t>
            </a:r>
            <a:r>
              <a:rPr lang="en-AU" sz="3200" dirty="0">
                <a:solidFill>
                  <a:srgbClr val="0E0E0E"/>
                </a:solidFill>
                <a:effectLst/>
                <a:ea typeface="Aptos" panose="020B0004020202020204" pitchFamily="34" charset="0"/>
                <a:cs typeface="Aptos" panose="020B0004020202020204" pitchFamily="34" charset="0"/>
              </a:rPr>
              <a:t>: Network with a diverse group of professionals and community leaders, fostering friendships and professional relationships that enrich your personal and professional life.</a:t>
            </a:r>
            <a:endParaRPr lang="en-AU" sz="3200" dirty="0">
              <a:effectLst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123825">
              <a:spcBef>
                <a:spcPts val="900"/>
              </a:spcBef>
            </a:pPr>
            <a:r>
              <a:rPr lang="en-AU" sz="3200" b="1" dirty="0">
                <a:solidFill>
                  <a:srgbClr val="0E0E0E"/>
                </a:solidFill>
                <a:effectLst/>
                <a:ea typeface="Aptos" panose="020B0004020202020204" pitchFamily="34" charset="0"/>
                <a:cs typeface="Aptos" panose="020B0004020202020204" pitchFamily="34" charset="0"/>
              </a:rPr>
              <a:t>Develop Leadership Skills</a:t>
            </a:r>
            <a:r>
              <a:rPr lang="en-AU" sz="3200" dirty="0">
                <a:solidFill>
                  <a:srgbClr val="0E0E0E"/>
                </a:solidFill>
                <a:effectLst/>
                <a:ea typeface="Aptos" panose="020B0004020202020204" pitchFamily="34" charset="0"/>
                <a:cs typeface="Aptos" panose="020B0004020202020204" pitchFamily="34" charset="0"/>
              </a:rPr>
              <a:t>: Enhance your leadership and organizational abilities through active participation in club initiatives, committees, and events.</a:t>
            </a:r>
            <a:endParaRPr lang="en-AU" sz="3200" dirty="0">
              <a:effectLst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123825">
              <a:spcBef>
                <a:spcPts val="900"/>
              </a:spcBef>
            </a:pPr>
            <a:r>
              <a:rPr lang="en-AU" sz="3200" b="1" dirty="0">
                <a:solidFill>
                  <a:srgbClr val="0E0E0E"/>
                </a:solidFill>
                <a:effectLst/>
                <a:ea typeface="Aptos" panose="020B0004020202020204" pitchFamily="34" charset="0"/>
                <a:cs typeface="Aptos" panose="020B0004020202020204" pitchFamily="34" charset="0"/>
              </a:rPr>
              <a:t>Experience Personal Growth</a:t>
            </a:r>
            <a:r>
              <a:rPr lang="en-AU" sz="3200" dirty="0">
                <a:solidFill>
                  <a:srgbClr val="0E0E0E"/>
                </a:solidFill>
                <a:effectLst/>
                <a:ea typeface="Aptos" panose="020B0004020202020204" pitchFamily="34" charset="0"/>
                <a:cs typeface="Aptos" panose="020B0004020202020204" pitchFamily="34" charset="0"/>
              </a:rPr>
              <a:t>: Engage in opportunities that promote personal development, cultural awareness, and a deeper understanding of global issues.</a:t>
            </a:r>
            <a:endParaRPr lang="en-AU" sz="3200" dirty="0">
              <a:effectLst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123825">
              <a:spcBef>
                <a:spcPts val="900"/>
              </a:spcBef>
            </a:pPr>
            <a:r>
              <a:rPr lang="en-AU" sz="3200" b="1" dirty="0">
                <a:solidFill>
                  <a:srgbClr val="0E0E0E"/>
                </a:solidFill>
                <a:effectLst/>
                <a:ea typeface="Aptos" panose="020B0004020202020204" pitchFamily="34" charset="0"/>
                <a:cs typeface="Aptos" panose="020B0004020202020204" pitchFamily="34" charset="0"/>
              </a:rPr>
              <a:t>Enjoy Fellowship and Camaraderie</a:t>
            </a:r>
            <a:r>
              <a:rPr lang="en-AU" sz="3200" dirty="0">
                <a:solidFill>
                  <a:srgbClr val="0E0E0E"/>
                </a:solidFill>
                <a:effectLst/>
                <a:ea typeface="Aptos" panose="020B0004020202020204" pitchFamily="34" charset="0"/>
                <a:cs typeface="Aptos" panose="020B0004020202020204" pitchFamily="34" charset="0"/>
              </a:rPr>
              <a:t>: Participate in regular meetings, social events, and collaborative projects that offer a sense of community and belonging.</a:t>
            </a:r>
            <a:endParaRPr lang="en-AU" sz="3200" dirty="0">
              <a:effectLst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123825">
              <a:spcBef>
                <a:spcPts val="900"/>
              </a:spcBef>
            </a:pPr>
            <a:r>
              <a:rPr lang="en-AU" sz="3200" b="1" dirty="0">
                <a:solidFill>
                  <a:srgbClr val="0E0E0E"/>
                </a:solidFill>
                <a:effectLst/>
                <a:ea typeface="Aptos" panose="020B0004020202020204" pitchFamily="34" charset="0"/>
                <a:cs typeface="Aptos" panose="020B0004020202020204" pitchFamily="34" charset="0"/>
              </a:rPr>
              <a:t>Be Part of a Global Movement</a:t>
            </a:r>
            <a:r>
              <a:rPr lang="en-AU" sz="3200" dirty="0">
                <a:solidFill>
                  <a:srgbClr val="0E0E0E"/>
                </a:solidFill>
                <a:effectLst/>
                <a:ea typeface="Aptos" panose="020B0004020202020204" pitchFamily="34" charset="0"/>
                <a:cs typeface="Aptos" panose="020B0004020202020204" pitchFamily="34" charset="0"/>
              </a:rPr>
              <a:t>: Join a worldwide network of Rotary members dedicated to promoting peace, fighting disease, providing clean water, supporting education, and growing local economies.</a:t>
            </a:r>
            <a:endParaRPr lang="en-AU" sz="3200" dirty="0">
              <a:effectLst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indent="0">
              <a:buNone/>
            </a:pPr>
            <a:endParaRPr lang="en-AU" sz="3200" dirty="0">
              <a:effectLst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indent="0">
              <a:buNone/>
            </a:pPr>
            <a:r>
              <a:rPr lang="en-AU" sz="3200" dirty="0">
                <a:solidFill>
                  <a:srgbClr val="0E0E0E"/>
                </a:solidFill>
                <a:effectLst/>
                <a:ea typeface="Aptos" panose="020B0004020202020204" pitchFamily="34" charset="0"/>
                <a:cs typeface="Aptos" panose="020B0004020202020204" pitchFamily="34" charset="0"/>
              </a:rPr>
              <a:t>By becoming a member, you’ll not only contribute to meaningful causes but also enrich your own life through service, learning, and connection with like-minded individuals committed to making a positive difference.</a:t>
            </a:r>
            <a:br>
              <a:rPr lang="en-AU" dirty="0">
                <a:latin typeface="+mj-lt"/>
              </a:rPr>
            </a:br>
            <a:endParaRPr lang="en-AU" dirty="0">
              <a:latin typeface="+mj-lt"/>
            </a:endParaRPr>
          </a:p>
          <a:p>
            <a:endParaRPr lang="en-AU" dirty="0">
              <a:latin typeface="+mj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-87035" y="35320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Value Proposition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E1A4C4A-E769-484C-AE30-20AE45E312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5765" y="615995"/>
            <a:ext cx="1140051" cy="114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554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30CF9A2-B335-44AF-8535-95590BB2751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2753" y="1074552"/>
            <a:ext cx="11940988" cy="4389437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900"/>
              </a:spcBef>
              <a:buNone/>
            </a:pPr>
            <a:r>
              <a:rPr lang="en-AU" sz="2800" dirty="0">
                <a:solidFill>
                  <a:srgbClr val="0E0E0E"/>
                </a:solidFill>
                <a:ea typeface="Aptos" panose="020B0004020202020204" pitchFamily="34" charset="0"/>
                <a:cs typeface="Aptos" panose="020B0004020202020204" pitchFamily="34" charset="0"/>
              </a:rPr>
              <a:t>For $375 a year, I get to go to formal meetings with a bunch of old people.</a:t>
            </a:r>
          </a:p>
          <a:p>
            <a:pPr marL="0" indent="0">
              <a:spcBef>
                <a:spcPts val="900"/>
              </a:spcBef>
              <a:buNone/>
            </a:pPr>
            <a:r>
              <a:rPr lang="en-AU" sz="2800" dirty="0">
                <a:solidFill>
                  <a:srgbClr val="0E0E0E"/>
                </a:solidFill>
                <a:effectLst/>
                <a:ea typeface="Aptos" panose="020B0004020202020204" pitchFamily="34" charset="0"/>
                <a:cs typeface="Aptos" panose="020B0004020202020204" pitchFamily="34" charset="0"/>
              </a:rPr>
              <a:t>In addition, I pay $30 for a breakfast  (over $1000 a year) plus numerous paid events.</a:t>
            </a:r>
            <a:endParaRPr lang="en-AU" sz="2800" dirty="0">
              <a:effectLst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indent="0">
              <a:buNone/>
            </a:pPr>
            <a:endParaRPr lang="en-AU" sz="3200" dirty="0"/>
          </a:p>
          <a:p>
            <a:pPr marL="0" indent="0">
              <a:buNone/>
            </a:pPr>
            <a:r>
              <a:rPr lang="en-AU" sz="3200" dirty="0"/>
              <a:t>Coming to our meetings is confronting for younger people</a:t>
            </a:r>
          </a:p>
          <a:p>
            <a:pPr marL="0" indent="0">
              <a:buNone/>
            </a:pPr>
            <a:r>
              <a:rPr lang="en-AU" sz="3200" dirty="0"/>
              <a:t>This is not exciting new members</a:t>
            </a:r>
          </a:p>
          <a:p>
            <a:pPr marL="0" indent="0">
              <a:buNone/>
            </a:pPr>
            <a:r>
              <a:rPr lang="en-AU" sz="3200" dirty="0"/>
              <a:t>Within 2 yrs 50% of new members are lost to Rotary</a:t>
            </a:r>
          </a:p>
          <a:p>
            <a:pPr marL="0" indent="0">
              <a:buNone/>
            </a:pPr>
            <a:endParaRPr lang="en-AU" sz="3200" dirty="0"/>
          </a:p>
          <a:p>
            <a:endParaRPr lang="en-AU" dirty="0">
              <a:latin typeface="+mj-l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3841D03-40E3-46BD-BBD7-5DFFE873614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8259" y="200493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A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Reality!</a:t>
            </a:r>
          </a:p>
        </p:txBody>
      </p:sp>
    </p:spTree>
    <p:extLst>
      <p:ext uri="{BB962C8B-B14F-4D97-AF65-F5344CB8AC3E}">
        <p14:creationId xmlns:p14="http://schemas.microsoft.com/office/powerpoint/2010/main" val="3188455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66184" y="1539186"/>
            <a:ext cx="11394142" cy="4348162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 marL="457200" lvl="1" indent="0">
              <a:buNone/>
            </a:pPr>
            <a:r>
              <a:rPr lang="en-AU" sz="3200" dirty="0">
                <a:solidFill>
                  <a:schemeClr val="tx2"/>
                </a:solidFill>
              </a:rPr>
              <a:t>Prospective members are looking for:</a:t>
            </a:r>
          </a:p>
          <a:p>
            <a:pPr marL="457200" lvl="1" indent="0">
              <a:buNone/>
            </a:pPr>
            <a:r>
              <a:rPr lang="en-AU" dirty="0"/>
              <a:t>An opportunity to give back and serve</a:t>
            </a:r>
          </a:p>
          <a:p>
            <a:pPr marL="457200" lvl="1" indent="0">
              <a:buNone/>
            </a:pPr>
            <a:r>
              <a:rPr lang="en-AU" dirty="0"/>
              <a:t>To be part of the Community</a:t>
            </a:r>
          </a:p>
          <a:p>
            <a:pPr marL="457200" lvl="1" indent="0">
              <a:buNone/>
            </a:pPr>
            <a:r>
              <a:rPr lang="en-AU" dirty="0"/>
              <a:t>To feel welcomed and included</a:t>
            </a:r>
          </a:p>
          <a:p>
            <a:pPr marL="457200" lvl="1" indent="0">
              <a:buNone/>
            </a:pPr>
            <a:r>
              <a:rPr lang="en-AU" dirty="0"/>
              <a:t>Quality leadership in play</a:t>
            </a:r>
          </a:p>
          <a:p>
            <a:pPr marL="457200" lvl="1" indent="0">
              <a:buNone/>
            </a:pPr>
            <a:r>
              <a:rPr lang="en-AU" dirty="0"/>
              <a:t>Efficient and effective practices that value their time</a:t>
            </a:r>
          </a:p>
          <a:p>
            <a:pPr marL="457200" lvl="1" indent="0">
              <a:buNone/>
            </a:pPr>
            <a:endParaRPr lang="en-AU" sz="3200" dirty="0">
              <a:solidFill>
                <a:schemeClr val="tx2"/>
              </a:solidFill>
            </a:endParaRPr>
          </a:p>
          <a:p>
            <a:pPr marL="457200" lvl="1" indent="0">
              <a:buNone/>
            </a:pPr>
            <a:r>
              <a:rPr lang="en-AU" sz="3200" dirty="0">
                <a:solidFill>
                  <a:schemeClr val="tx2"/>
                </a:solidFill>
              </a:rPr>
              <a:t>They will not be attracted to:</a:t>
            </a:r>
          </a:p>
          <a:p>
            <a:pPr marL="457200" lvl="1" indent="0">
              <a:buNone/>
            </a:pPr>
            <a:r>
              <a:rPr lang="en-AU" dirty="0"/>
              <a:t>Inefficiencies </a:t>
            </a:r>
          </a:p>
          <a:p>
            <a:pPr marL="457200" lvl="1" indent="0">
              <a:buNone/>
            </a:pPr>
            <a:r>
              <a:rPr lang="en-AU" dirty="0"/>
              <a:t>Poor leadership </a:t>
            </a:r>
          </a:p>
          <a:p>
            <a:pPr marL="457200" lvl="1" indent="0">
              <a:buNone/>
            </a:pPr>
            <a:r>
              <a:rPr lang="en-AU" dirty="0"/>
              <a:t>Acrimony or internal politics</a:t>
            </a:r>
          </a:p>
          <a:p>
            <a:pPr marL="457200" lvl="1" indent="0">
              <a:buNone/>
            </a:pPr>
            <a:endParaRPr lang="en-AU" dirty="0"/>
          </a:p>
          <a:p>
            <a:r>
              <a:rPr lang="en-AU" dirty="0"/>
              <a:t>Success breeds success! This is a real challenge for smaller Clubs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0" y="22264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What members are looking for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1F6322-268E-4E44-8D99-AEA8064404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5765" y="580008"/>
            <a:ext cx="1140051" cy="114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903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0" y="1185721"/>
            <a:ext cx="10972800" cy="4827372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most efficient and effective way to promote Rotary and its transformative work is through the telling of your Club’s human-interest stories.</a:t>
            </a:r>
          </a:p>
          <a:p>
            <a:pPr lvl="0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Campaigns are prohibitively expensive and are shown to only have a short-term impact.</a:t>
            </a:r>
          </a:p>
          <a:p>
            <a:pPr lvl="0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Social media can reinforce and increase the impact of your stories and events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0" y="371569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Public Image of Rotary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EC1E88D-DD3E-4BD6-8622-B6FDD8DAFA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874" y="615696"/>
            <a:ext cx="1140051" cy="11400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4A110C7-CE5B-2186-6CAF-22FBE9B066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1804" y="4401276"/>
            <a:ext cx="3624775" cy="24183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4741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0" y="1317813"/>
            <a:ext cx="10972800" cy="4827372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AU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Clubs are encouraged to share their stories through various channels, including: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AU" sz="3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Local media:</a:t>
            </a:r>
            <a:r>
              <a:rPr lang="en-AU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Submit articles and press releases to newspapers, magazines, and online publications.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AU" sz="3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Social media:</a:t>
            </a:r>
            <a:r>
              <a:rPr lang="en-AU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Share stories and photos on Facebook, Instagram, Twitter, and other platforms.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AU" sz="3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Rotary websites and newsletters:</a:t>
            </a:r>
            <a:r>
              <a:rPr lang="en-AU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Feature stories on club and district websites and in newsletters.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AU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Club brochures: </a:t>
            </a:r>
            <a:r>
              <a:rPr lang="en-AU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Exciting photos, limited text, show people </a:t>
            </a:r>
            <a:r>
              <a:rPr lang="en-AU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action</a:t>
            </a:r>
            <a:endParaRPr lang="en-AU" kern="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0" y="371569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Public Image of Rotary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EC1E88D-DD3E-4BD6-8622-B6FDD8DAFA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874" y="615696"/>
            <a:ext cx="1140051" cy="114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85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609600" y="1847850"/>
            <a:ext cx="10972800" cy="5010150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r>
              <a:rPr lang="en-US" dirty="0"/>
              <a:t>Journalists are time-poor and are more likely to publish your story if you do the majority of the work for them!</a:t>
            </a:r>
          </a:p>
          <a:p>
            <a:r>
              <a:rPr lang="en-US" dirty="0"/>
              <a:t>Max one page</a:t>
            </a:r>
          </a:p>
          <a:p>
            <a:r>
              <a:rPr lang="en-AU" sz="3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Focus on human-interest stories that showcase the impact of Rotary on individuals and communities.</a:t>
            </a:r>
          </a:p>
          <a:p>
            <a:r>
              <a:rPr lang="en-AU" sz="3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Provide high-quality photos and videos that capture the essence of your projects. Avoid groups looking at the camera.</a:t>
            </a:r>
          </a:p>
          <a:p>
            <a:r>
              <a:rPr lang="en-AU" sz="3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Use social media to amplify your reach and engage with a wider audience.</a:t>
            </a:r>
          </a:p>
          <a:p>
            <a:r>
              <a:rPr lang="en-AU" sz="3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Collaborate with other clubs and districts to share stories and resources.</a:t>
            </a:r>
            <a:endParaRPr lang="en-US" dirty="0"/>
          </a:p>
          <a:p>
            <a:r>
              <a:rPr lang="en-US" dirty="0"/>
              <a:t>Provide follow-up links for anyone interested in learning more or assisting</a:t>
            </a:r>
          </a:p>
          <a:p>
            <a:r>
              <a:rPr lang="en-US" dirty="0"/>
              <a:t>Provide a succinct summary of what Rotary is and what it does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0" y="256615"/>
            <a:ext cx="10972800" cy="11430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Improving your chances of getting an article published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D92D3C-C550-43AC-8500-4A57B80F2A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7291" y="707037"/>
            <a:ext cx="1140051" cy="114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945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55D3BA9-174B-2300-16EC-15BCB5D38C1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505248"/>
            <a:ext cx="10972800" cy="4389437"/>
          </a:xfrm>
          <a:prstGeom prst="rect">
            <a:avLst/>
          </a:prstGeom>
        </p:spPr>
        <p:txBody>
          <a:bodyPr/>
          <a:lstStyle/>
          <a:p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Copy of this presentation</a:t>
            </a:r>
          </a:p>
          <a:p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Copy of Strategic Planning template</a:t>
            </a:r>
          </a:p>
          <a:p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Specialist hub</a:t>
            </a:r>
          </a:p>
          <a:p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Online resources:</a:t>
            </a:r>
          </a:p>
          <a:p>
            <a:pPr marL="0" indent="0">
              <a:buNone/>
            </a:pPr>
            <a:r>
              <a:rPr lang="en-AU" sz="1800" u="sng" dirty="0">
                <a:solidFill>
                  <a:srgbClr val="46788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https://brandcenter.rotary.org/en-us/search?q=public+image+presentation&amp;tab=0&amp;tt_lang=EN&amp;dt_lang=EN</a:t>
            </a:r>
            <a:endParaRPr lang="en-AU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93192" lvl="1" indent="0">
              <a:buNone/>
            </a:pPr>
            <a:endParaRPr lang="en-AU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93192" lvl="1" indent="0">
              <a:buNone/>
            </a:pPr>
            <a:r>
              <a:rPr lang="en-AU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Email me to discuss issues and ideas – publicimage@rotarypacific.org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AFD1288-FB6A-E7A8-4A07-CE033AC6161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91815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A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Resources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9F0C84-2DD6-0303-795B-18AF0BAF97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27" y="5059524"/>
            <a:ext cx="5749026" cy="179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521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theme/theme1.xml><?xml version="1.0" encoding="utf-8"?>
<a:theme xmlns:a="http://schemas.openxmlformats.org/drawingml/2006/main" name="3_Custom Desig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93BE57A2-D666-4652-B423-3EEF5C79D95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729</Words>
  <Application>Microsoft Office PowerPoint</Application>
  <PresentationFormat>Widescreen</PresentationFormat>
  <Paragraphs>72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Aptos</vt:lpstr>
      <vt:lpstr>Arial</vt:lpstr>
      <vt:lpstr>Arial Narrow</vt:lpstr>
      <vt:lpstr>Calibri</vt:lpstr>
      <vt:lpstr>Symbol</vt:lpstr>
      <vt:lpstr>Wingdings 2</vt:lpstr>
      <vt:lpstr>3_Custom Design</vt:lpstr>
      <vt:lpstr>PowerPoint Presentation</vt:lpstr>
      <vt:lpstr>Background</vt:lpstr>
      <vt:lpstr>Value Proposition</vt:lpstr>
      <vt:lpstr>Reality!</vt:lpstr>
      <vt:lpstr>What members are looking for</vt:lpstr>
      <vt:lpstr>Public Image of Rotary</vt:lpstr>
      <vt:lpstr>Public Image of Rotary</vt:lpstr>
      <vt:lpstr>Improving your chances of getting an article published</vt:lpstr>
      <vt:lpstr>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2021-03-09T03:13:12Z</dcterms:created>
  <dcterms:modified xsi:type="dcterms:W3CDTF">2024-10-06T01:30:35Z</dcterms:modified>
</cp:coreProperties>
</file>