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471" r:id="rId2"/>
    <p:sldId id="472" r:id="rId3"/>
    <p:sldId id="274" r:id="rId4"/>
    <p:sldId id="340" r:id="rId5"/>
    <p:sldId id="387" r:id="rId6"/>
    <p:sldId id="258" r:id="rId7"/>
    <p:sldId id="260" r:id="rId8"/>
    <p:sldId id="259" r:id="rId9"/>
    <p:sldId id="261" r:id="rId10"/>
    <p:sldId id="262" r:id="rId11"/>
    <p:sldId id="263" r:id="rId12"/>
    <p:sldId id="270" r:id="rId13"/>
    <p:sldId id="298" r:id="rId14"/>
    <p:sldId id="430" r:id="rId15"/>
    <p:sldId id="300" r:id="rId16"/>
    <p:sldId id="431" r:id="rId17"/>
    <p:sldId id="436" r:id="rId18"/>
    <p:sldId id="437" r:id="rId19"/>
    <p:sldId id="726" r:id="rId20"/>
    <p:sldId id="725" r:id="rId21"/>
    <p:sldId id="323" r:id="rId22"/>
    <p:sldId id="322" r:id="rId23"/>
    <p:sldId id="727" r:id="rId24"/>
    <p:sldId id="722" r:id="rId25"/>
    <p:sldId id="728" r:id="rId26"/>
    <p:sldId id="743" r:id="rId27"/>
    <p:sldId id="403" r:id="rId28"/>
    <p:sldId id="366" r:id="rId29"/>
    <p:sldId id="367" r:id="rId30"/>
    <p:sldId id="404" r:id="rId31"/>
    <p:sldId id="368" r:id="rId32"/>
    <p:sldId id="395" r:id="rId33"/>
    <p:sldId id="369" r:id="rId34"/>
    <p:sldId id="370" r:id="rId35"/>
    <p:sldId id="365" r:id="rId36"/>
    <p:sldId id="402" r:id="rId37"/>
    <p:sldId id="729" r:id="rId38"/>
    <p:sldId id="730" r:id="rId39"/>
    <p:sldId id="731" r:id="rId40"/>
    <p:sldId id="734" r:id="rId41"/>
    <p:sldId id="735" r:id="rId42"/>
    <p:sldId id="736" r:id="rId43"/>
    <p:sldId id="733" r:id="rId44"/>
    <p:sldId id="744" r:id="rId45"/>
    <p:sldId id="732" r:id="rId46"/>
    <p:sldId id="737" r:id="rId47"/>
    <p:sldId id="739" r:id="rId48"/>
    <p:sldId id="740" r:id="rId49"/>
    <p:sldId id="741" r:id="rId50"/>
    <p:sldId id="738" r:id="rId51"/>
    <p:sldId id="742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B5E1D8D-BA26-496B-8027-130B12EDABE3}">
          <p14:sldIdLst>
            <p14:sldId id="471"/>
            <p14:sldId id="472"/>
            <p14:sldId id="274"/>
            <p14:sldId id="340"/>
            <p14:sldId id="387"/>
            <p14:sldId id="258"/>
            <p14:sldId id="260"/>
            <p14:sldId id="259"/>
            <p14:sldId id="261"/>
            <p14:sldId id="262"/>
            <p14:sldId id="263"/>
            <p14:sldId id="270"/>
            <p14:sldId id="298"/>
            <p14:sldId id="430"/>
            <p14:sldId id="300"/>
            <p14:sldId id="431"/>
            <p14:sldId id="436"/>
            <p14:sldId id="437"/>
            <p14:sldId id="726"/>
            <p14:sldId id="725"/>
            <p14:sldId id="323"/>
            <p14:sldId id="322"/>
            <p14:sldId id="727"/>
            <p14:sldId id="722"/>
            <p14:sldId id="728"/>
            <p14:sldId id="743"/>
            <p14:sldId id="403"/>
            <p14:sldId id="366"/>
            <p14:sldId id="367"/>
            <p14:sldId id="404"/>
            <p14:sldId id="368"/>
            <p14:sldId id="395"/>
            <p14:sldId id="369"/>
            <p14:sldId id="370"/>
            <p14:sldId id="365"/>
            <p14:sldId id="402"/>
            <p14:sldId id="729"/>
            <p14:sldId id="730"/>
            <p14:sldId id="731"/>
            <p14:sldId id="734"/>
            <p14:sldId id="735"/>
            <p14:sldId id="736"/>
            <p14:sldId id="733"/>
            <p14:sldId id="744"/>
            <p14:sldId id="732"/>
            <p14:sldId id="737"/>
            <p14:sldId id="739"/>
            <p14:sldId id="740"/>
            <p14:sldId id="741"/>
            <p14:sldId id="738"/>
            <p14:sldId id="74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435F"/>
    <a:srgbClr val="F6EDDD"/>
    <a:srgbClr val="1ABCB4"/>
    <a:srgbClr val="8654A3"/>
    <a:srgbClr val="FFD42A"/>
    <a:srgbClr val="D57080"/>
    <a:srgbClr val="000000"/>
    <a:srgbClr val="CC3300"/>
    <a:srgbClr val="00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58" autoAdjust="0"/>
    <p:restoredTop sz="94660"/>
  </p:normalViewPr>
  <p:slideViewPr>
    <p:cSldViewPr>
      <p:cViewPr varScale="1">
        <p:scale>
          <a:sx n="97" d="100"/>
          <a:sy n="97" d="100"/>
        </p:scale>
        <p:origin x="516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268937021182039"/>
          <c:y val="2.5936660632478743E-2"/>
          <c:w val="0.68212633584448068"/>
          <c:h val="0.94293934660854672"/>
        </c:manualLayout>
      </c:layout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1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76E-48A5-95D6-7BCF5EA4B17B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76E-48A5-95D6-7BCF5EA4B17B}"/>
              </c:ext>
            </c:extLst>
          </c:dPt>
          <c:cat>
            <c:strRef>
              <c:f>Sheet1!$C$4:$E$4</c:f>
              <c:strCache>
                <c:ptCount val="3"/>
                <c:pt idx="0">
                  <c:v>Meetings</c:v>
                </c:pt>
                <c:pt idx="1">
                  <c:v>Meetings to</c:v>
                </c:pt>
                <c:pt idx="2">
                  <c:v>Everything else</c:v>
                </c:pt>
              </c:strCache>
            </c:strRef>
          </c:cat>
          <c:val>
            <c:numRef>
              <c:f>Sheet1!$C$5:$E$5</c:f>
              <c:numCache>
                <c:formatCode>General</c:formatCode>
                <c:ptCount val="3"/>
                <c:pt idx="0">
                  <c:v>60</c:v>
                </c:pt>
                <c:pt idx="1">
                  <c:v>15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E-48A5-95D6-7BCF5EA4B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C3381-DC68-4EDE-9E60-108DAFC684DA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CDC5E-322F-4CA6-8646-32D82A3158F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6559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dirty="0"/>
              <a:t>Those of you who know me well would recognise this as one of my great Rotary chestnuts. I personally believe this is the greatest transformation we need to implement if we are to increase Rotary’s relevance in the future. We desperately need to transform from a meeting centric culture to a service centric culture. This is a transformational journey that only relatively few clubs have started. After all, our motto is SERVICE above self. And SERVICE is one of our 5 core values.</a:t>
            </a:r>
            <a:endParaRPr dirty="0"/>
          </a:p>
        </p:txBody>
      </p:sp>
      <p:sp>
        <p:nvSpPr>
          <p:cNvPr id="234" name="Google Shape;23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CDC5E-322F-4CA6-8646-32D82A3158F7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9241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CDC5E-322F-4CA6-8646-32D82A3158F7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9702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3CA83-0CD6-4009-AC9E-3457D1C23AEA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121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3CA83-0CD6-4009-AC9E-3457D1C23AEA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894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9035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382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20289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8505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6054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405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2141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378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134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8184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03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5E15E-7908-4FD6-A590-22A857F8EE66}" type="datetimeFigureOut">
              <a:rPr lang="en-AU" smtClean="0"/>
              <a:t>28/10/2024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D6560-8C00-422F-AC32-6F0EEC98337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303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microsoft.com/office/2007/relationships/hdphoto" Target="../media/hdphoto4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afordrotary.org.au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B14436-880E-12D5-841D-477C4C5F21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69013" cy="665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52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4648" y="836712"/>
            <a:ext cx="6320539" cy="45717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37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22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retired couple"/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812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2583801"/>
              </p:ext>
            </p:extLst>
          </p:nvPr>
        </p:nvGraphicFramePr>
        <p:xfrm>
          <a:off x="1169037" y="1399538"/>
          <a:ext cx="676875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427984" y="4149080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chemeClr val="bg1"/>
                </a:solidFill>
              </a:rPr>
              <a:t>MEETINGS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11760" y="2492896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/>
              <a:t>EVERYTHING</a:t>
            </a:r>
          </a:p>
          <a:p>
            <a:pPr algn="ctr"/>
            <a:r>
              <a:rPr lang="en-AU" sz="2800" b="1" dirty="0"/>
              <a:t>ELSE</a:t>
            </a:r>
          </a:p>
        </p:txBody>
      </p:sp>
      <p:sp>
        <p:nvSpPr>
          <p:cNvPr id="6" name="Oval 5"/>
          <p:cNvSpPr/>
          <p:nvPr/>
        </p:nvSpPr>
        <p:spPr>
          <a:xfrm>
            <a:off x="2267744" y="1556792"/>
            <a:ext cx="4608512" cy="4608512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188640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C00000"/>
                </a:solidFill>
              </a:rPr>
              <a:t>Think about the </a:t>
            </a:r>
            <a:r>
              <a:rPr lang="en-AU" sz="3600" b="1" i="1" u="sng" dirty="0">
                <a:solidFill>
                  <a:srgbClr val="C00000"/>
                </a:solidFill>
              </a:rPr>
              <a:t>total</a:t>
            </a:r>
            <a:r>
              <a:rPr lang="en-AU" sz="3600" b="1" dirty="0">
                <a:solidFill>
                  <a:srgbClr val="C00000"/>
                </a:solidFill>
              </a:rPr>
              <a:t> time you </a:t>
            </a:r>
          </a:p>
          <a:p>
            <a:pPr algn="ctr"/>
            <a:r>
              <a:rPr lang="en-AU" sz="3600" b="1" dirty="0">
                <a:solidFill>
                  <a:srgbClr val="C00000"/>
                </a:solidFill>
              </a:rPr>
              <a:t>commit to Rotary in a year…</a:t>
            </a:r>
          </a:p>
        </p:txBody>
      </p:sp>
    </p:spTree>
    <p:extLst>
      <p:ext uri="{BB962C8B-B14F-4D97-AF65-F5344CB8AC3E}">
        <p14:creationId xmlns:p14="http://schemas.microsoft.com/office/powerpoint/2010/main" val="73956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category"/>
        </p:bldSub>
      </p:bldGraphic>
      <p:bldP spid="4" grpId="0"/>
      <p:bldP spid="5" grpId="0"/>
      <p:bldP spid="6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95536" y="2105265"/>
            <a:ext cx="8352928" cy="4276063"/>
          </a:xfrm>
          <a:prstGeom prst="roundRect">
            <a:avLst>
              <a:gd name="adj" fmla="val 9604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/>
          <p:cNvSpPr txBox="1"/>
          <p:nvPr/>
        </p:nvSpPr>
        <p:spPr>
          <a:xfrm>
            <a:off x="1907704" y="188640"/>
            <a:ext cx="7488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b="1" dirty="0">
                <a:solidFill>
                  <a:schemeClr val="tx2"/>
                </a:solidFill>
              </a:rPr>
              <a:t>Questions we occasionally ask ourselves about our meetings.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2339509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Are our meetings interesting?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2835670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Are our meetings welcoming?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772" y="3347621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Are our meetings punctual?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4772" y="3851677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Are our meetings run professionally?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772" y="4345940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Are our guest speakers informative?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4772" y="4849996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Are our meetings good value?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4772" y="5426060"/>
            <a:ext cx="8676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b="1" dirty="0">
                <a:solidFill>
                  <a:schemeClr val="bg1"/>
                </a:solidFill>
              </a:rPr>
              <a:t>Is the food and service good at our meeting venue?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07597"/>
            <a:ext cx="1135242" cy="182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80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95536" y="2420888"/>
            <a:ext cx="8352928" cy="3960440"/>
          </a:xfrm>
          <a:prstGeom prst="roundRect">
            <a:avLst>
              <a:gd name="adj" fmla="val 9604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/>
          <p:cNvSpPr txBox="1"/>
          <p:nvPr/>
        </p:nvSpPr>
        <p:spPr>
          <a:xfrm>
            <a:off x="1907704" y="188640"/>
            <a:ext cx="7488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b="1" dirty="0">
                <a:solidFill>
                  <a:schemeClr val="tx2"/>
                </a:solidFill>
              </a:rPr>
              <a:t>The </a:t>
            </a:r>
            <a:r>
              <a:rPr lang="en-AU" sz="4000" b="1" dirty="0">
                <a:solidFill>
                  <a:srgbClr val="C00000"/>
                </a:solidFill>
              </a:rPr>
              <a:t>ONE</a:t>
            </a:r>
            <a:r>
              <a:rPr lang="en-AU" sz="4000" b="1" dirty="0">
                <a:solidFill>
                  <a:schemeClr val="tx2"/>
                </a:solidFill>
              </a:rPr>
              <a:t> question we NEVER ask about meetings but desperately need to...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07597"/>
            <a:ext cx="1135242" cy="182566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39552" y="2420888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0"/>
              </a:lnSpc>
            </a:pPr>
            <a:r>
              <a:rPr lang="en-AU" sz="6000" dirty="0">
                <a:solidFill>
                  <a:schemeClr val="bg1"/>
                </a:solidFill>
              </a:rPr>
              <a:t>Are our meetings a </a:t>
            </a:r>
            <a:r>
              <a:rPr lang="en-AU" sz="6000" b="1" dirty="0">
                <a:solidFill>
                  <a:srgbClr val="FFC000"/>
                </a:solidFill>
              </a:rPr>
              <a:t>productive</a:t>
            </a:r>
            <a:r>
              <a:rPr lang="en-AU" sz="6000" dirty="0">
                <a:solidFill>
                  <a:schemeClr val="bg1"/>
                </a:solidFill>
              </a:rPr>
              <a:t> and </a:t>
            </a:r>
            <a:r>
              <a:rPr lang="en-AU" sz="6000" b="1" dirty="0">
                <a:solidFill>
                  <a:srgbClr val="FFC000"/>
                </a:solidFill>
              </a:rPr>
              <a:t>effective</a:t>
            </a:r>
            <a:r>
              <a:rPr lang="en-AU" sz="6000" dirty="0">
                <a:solidFill>
                  <a:schemeClr val="bg1"/>
                </a:solidFill>
              </a:rPr>
              <a:t> use of our </a:t>
            </a:r>
          </a:p>
          <a:p>
            <a:pPr>
              <a:lnSpc>
                <a:spcPts val="7200"/>
              </a:lnSpc>
            </a:pPr>
            <a:r>
              <a:rPr lang="en-AU" sz="6000" dirty="0">
                <a:solidFill>
                  <a:schemeClr val="bg1"/>
                </a:solidFill>
              </a:rPr>
              <a:t>volunteers’ time?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089" y="4073478"/>
            <a:ext cx="2606330" cy="260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56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4032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/>
              <a:t>Busy people don’t have a lot of time to give, so the time they give </a:t>
            </a:r>
            <a:r>
              <a:rPr lang="en-AU" sz="3600" b="1" i="1" dirty="0"/>
              <a:t>must be </a:t>
            </a:r>
            <a:r>
              <a:rPr lang="en-AU" sz="3600" b="1" i="1" dirty="0">
                <a:solidFill>
                  <a:srgbClr val="C00000"/>
                </a:solidFill>
              </a:rPr>
              <a:t>effective</a:t>
            </a:r>
            <a:r>
              <a:rPr lang="en-AU" sz="3600" b="1" i="1" dirty="0"/>
              <a:t> and </a:t>
            </a:r>
            <a:r>
              <a:rPr lang="en-AU" sz="3600" b="1" i="1" dirty="0">
                <a:solidFill>
                  <a:srgbClr val="C00000"/>
                </a:solidFill>
              </a:rPr>
              <a:t>productive</a:t>
            </a:r>
            <a:r>
              <a:rPr lang="en-AU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423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395536" y="908720"/>
            <a:ext cx="8352928" cy="5472608"/>
          </a:xfrm>
          <a:prstGeom prst="roundRect">
            <a:avLst>
              <a:gd name="adj" fmla="val 9604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/>
          <p:cNvSpPr txBox="1"/>
          <p:nvPr/>
        </p:nvSpPr>
        <p:spPr>
          <a:xfrm>
            <a:off x="2267744" y="1276779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Entertainment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96344" y="2455573"/>
            <a:ext cx="4231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Camaraderie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1824" y="4091914"/>
            <a:ext cx="3708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Productivity</a:t>
            </a:r>
          </a:p>
        </p:txBody>
      </p:sp>
      <p:pic>
        <p:nvPicPr>
          <p:cNvPr id="3076" name="Picture 4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6528" y="4011141"/>
            <a:ext cx="1004103" cy="100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0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What do we want from our meetings?</a:t>
            </a:r>
            <a:endParaRPr lang="en-AU" sz="40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221155"/>
            <a:ext cx="3708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Networking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58832" y="1241147"/>
            <a:ext cx="1448872" cy="2296237"/>
            <a:chOff x="458832" y="1241147"/>
            <a:chExt cx="1448872" cy="2296237"/>
          </a:xfrm>
        </p:grpSpPr>
        <p:sp>
          <p:nvSpPr>
            <p:cNvPr id="7" name="Left Brace 6"/>
            <p:cNvSpPr/>
            <p:nvPr/>
          </p:nvSpPr>
          <p:spPr>
            <a:xfrm>
              <a:off x="1187624" y="1241147"/>
              <a:ext cx="720080" cy="2296237"/>
            </a:xfrm>
            <a:prstGeom prst="leftBrac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-275065" y="2096877"/>
              <a:ext cx="20525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</a:rPr>
                <a:t>Over 50s</a:t>
              </a:r>
              <a:endParaRPr lang="en-AU" sz="3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58832" y="3970082"/>
            <a:ext cx="1448872" cy="2296237"/>
            <a:chOff x="458832" y="3970082"/>
            <a:chExt cx="1448872" cy="2296237"/>
          </a:xfrm>
        </p:grpSpPr>
        <p:sp>
          <p:nvSpPr>
            <p:cNvPr id="12" name="Left Brace 11"/>
            <p:cNvSpPr/>
            <p:nvPr/>
          </p:nvSpPr>
          <p:spPr>
            <a:xfrm>
              <a:off x="1187624" y="3970082"/>
              <a:ext cx="720080" cy="2296237"/>
            </a:xfrm>
            <a:prstGeom prst="leftBrac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-275065" y="4825812"/>
              <a:ext cx="20525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</a:rPr>
                <a:t>Under 50s</a:t>
              </a:r>
              <a:endParaRPr lang="en-AU" sz="3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5" name="Picture 4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7542" y="5221155"/>
            <a:ext cx="1004103" cy="1004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AppData\Local\Microsoft\Windows\INetCache\IE\TEWGDQZ4\364px-tick_green_modernsvg[1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0327" y="1222301"/>
            <a:ext cx="1174742" cy="102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USER\AppData\Local\Microsoft\Windows\INetCache\IE\TEWGDQZ4\364px-tick_green_modernsvg[1]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5650" y="2404095"/>
            <a:ext cx="1174742" cy="102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28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3" grpId="0"/>
      <p:bldP spid="4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7370"/>
            <a:ext cx="9144000" cy="51435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203848" y="1556792"/>
            <a:ext cx="1152128" cy="13681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51720" y="893840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dirty="0">
                <a:solidFill>
                  <a:srgbClr val="FF0000"/>
                </a:solidFill>
              </a:rPr>
              <a:t>Meetings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19672" y="4797152"/>
            <a:ext cx="5688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chemeClr val="bg1"/>
                </a:solidFill>
              </a:rPr>
              <a:t>The Rotary Universe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63988" y="51546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7200" b="1" i="1" dirty="0">
                <a:solidFill>
                  <a:schemeClr val="bg1"/>
                </a:solidFill>
                <a:latin typeface="Ink Free" panose="03080402000500000000" pitchFamily="66" charset="0"/>
              </a:rPr>
              <a:t>Service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051720" y="893840"/>
            <a:ext cx="1944216" cy="66295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204120" y="1046240"/>
            <a:ext cx="1719808" cy="51055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5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1017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D31FCB-FE6B-06D0-1786-D2D957870B53}"/>
              </a:ext>
            </a:extLst>
          </p:cNvPr>
          <p:cNvSpPr txBox="1"/>
          <p:nvPr/>
        </p:nvSpPr>
        <p:spPr>
          <a:xfrm>
            <a:off x="2339752" y="404664"/>
            <a:ext cx="6552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/>
              <a:t>A quick test…</a:t>
            </a:r>
          </a:p>
          <a:p>
            <a:r>
              <a:rPr lang="en-AU" sz="3200" b="1" dirty="0">
                <a:solidFill>
                  <a:srgbClr val="D57080"/>
                </a:solidFill>
              </a:rPr>
              <a:t>How meeting centric is your mindset?</a:t>
            </a:r>
          </a:p>
        </p:txBody>
      </p:sp>
      <p:pic>
        <p:nvPicPr>
          <p:cNvPr id="1026" name="Picture 2" descr="Test - Free education icons">
            <a:extLst>
              <a:ext uri="{FF2B5EF4-FFF2-40B4-BE49-F238E27FC236}">
                <a16:creationId xmlns:a16="http://schemas.microsoft.com/office/drawing/2014/main" id="{F279E481-A4D6-13EE-515C-D2F4EB389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574304" cy="157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471B8B-036C-D120-E0F8-40AF36B5CC56}"/>
              </a:ext>
            </a:extLst>
          </p:cNvPr>
          <p:cNvSpPr txBox="1"/>
          <p:nvPr/>
        </p:nvSpPr>
        <p:spPr>
          <a:xfrm>
            <a:off x="683568" y="2348880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6000" b="1" i="1" dirty="0"/>
              <a:t>Tell me about your club.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B515F84-27F1-607B-B185-DDFCCA66F2D7}"/>
              </a:ext>
            </a:extLst>
          </p:cNvPr>
          <p:cNvGrpSpPr/>
          <p:nvPr/>
        </p:nvGrpSpPr>
        <p:grpSpPr>
          <a:xfrm>
            <a:off x="675162" y="3580568"/>
            <a:ext cx="7865593" cy="1153155"/>
            <a:chOff x="675162" y="3580568"/>
            <a:chExt cx="7865593" cy="11531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A665AC0-D87A-3262-2D76-2D5E0181FB76}"/>
                </a:ext>
              </a:extLst>
            </p:cNvPr>
            <p:cNvSpPr/>
            <p:nvPr/>
          </p:nvSpPr>
          <p:spPr>
            <a:xfrm>
              <a:off x="1907795" y="3581595"/>
              <a:ext cx="6561043" cy="1152128"/>
            </a:xfrm>
            <a:prstGeom prst="rect">
              <a:avLst/>
            </a:prstGeom>
            <a:solidFill>
              <a:srgbClr val="FFD42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28" name="Picture 4" descr="Warning Icon transparent PNG - StickPNG">
              <a:extLst>
                <a:ext uri="{FF2B5EF4-FFF2-40B4-BE49-F238E27FC236}">
                  <a16:creationId xmlns:a16="http://schemas.microsoft.com/office/drawing/2014/main" id="{43023B8A-D4FA-700F-74DE-63F6C0D9BD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162" y="3580568"/>
              <a:ext cx="1152128" cy="11521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2253638-C3DE-256A-FF5D-426FE696C818}"/>
                </a:ext>
              </a:extLst>
            </p:cNvPr>
            <p:cNvSpPr txBox="1"/>
            <p:nvPr/>
          </p:nvSpPr>
          <p:spPr>
            <a:xfrm>
              <a:off x="1979712" y="3802689"/>
              <a:ext cx="65610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4000" dirty="0"/>
                <a:t>You cannot mention meetings.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67F1A9-35FA-B321-AE8B-6EC775247D2E}"/>
              </a:ext>
            </a:extLst>
          </p:cNvPr>
          <p:cNvGrpSpPr/>
          <p:nvPr/>
        </p:nvGrpSpPr>
        <p:grpSpPr>
          <a:xfrm>
            <a:off x="414933" y="4917449"/>
            <a:ext cx="8087359" cy="1595461"/>
            <a:chOff x="414933" y="4917449"/>
            <a:chExt cx="8087359" cy="1595461"/>
          </a:xfrm>
        </p:grpSpPr>
        <p:pic>
          <p:nvPicPr>
            <p:cNvPr id="8" name="Picture 7" descr="A purple star with white text&#10;&#10;Description automatically generated">
              <a:extLst>
                <a:ext uri="{FF2B5EF4-FFF2-40B4-BE49-F238E27FC236}">
                  <a16:creationId xmlns:a16="http://schemas.microsoft.com/office/drawing/2014/main" id="{468B6932-41BC-488F-A8EA-3C129226F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4933" y="4917449"/>
              <a:ext cx="1564779" cy="159546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F2AAAE6-690E-AB14-43F6-B87A381C0C84}"/>
                </a:ext>
              </a:extLst>
            </p:cNvPr>
            <p:cNvSpPr txBox="1"/>
            <p:nvPr/>
          </p:nvSpPr>
          <p:spPr>
            <a:xfrm>
              <a:off x="2112977" y="5392962"/>
              <a:ext cx="63893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dirty="0">
                  <a:solidFill>
                    <a:srgbClr val="8654A3"/>
                  </a:solidFill>
                </a:rPr>
                <a:t>If you don’t mention sausage sizzles!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765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1E42C-5FFA-151C-AD40-1285D326222D}"/>
              </a:ext>
            </a:extLst>
          </p:cNvPr>
          <p:cNvSpPr txBox="1"/>
          <p:nvPr/>
        </p:nvSpPr>
        <p:spPr>
          <a:xfrm>
            <a:off x="575556" y="548680"/>
            <a:ext cx="799288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8800" dirty="0">
                <a:solidFill>
                  <a:schemeClr val="bg1"/>
                </a:solidFill>
                <a:latin typeface="Impact" panose="020B0806030902050204" pitchFamily="34" charset="0"/>
              </a:rPr>
              <a:t>WE HAVE AN UNHEALTHY OBSESSION WITH MEETINGS</a:t>
            </a:r>
          </a:p>
        </p:txBody>
      </p:sp>
    </p:spTree>
    <p:extLst>
      <p:ext uri="{BB962C8B-B14F-4D97-AF65-F5344CB8AC3E}">
        <p14:creationId xmlns:p14="http://schemas.microsoft.com/office/powerpoint/2010/main" val="1937966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BC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F43C6281-08DC-4B4B-B900-56DA076367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3257035"/>
            <a:ext cx="4164974" cy="274744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A2D4868-0BE5-46BC-B8F1-5A97E51921F5}"/>
              </a:ext>
            </a:extLst>
          </p:cNvPr>
          <p:cNvGrpSpPr/>
          <p:nvPr/>
        </p:nvGrpSpPr>
        <p:grpSpPr>
          <a:xfrm>
            <a:off x="2357754" y="944724"/>
            <a:ext cx="1944216" cy="1059722"/>
            <a:chOff x="1619672" y="116632"/>
            <a:chExt cx="2592288" cy="1412962"/>
          </a:xfrm>
        </p:grpSpPr>
        <p:sp>
          <p:nvSpPr>
            <p:cNvPr id="4" name="Speech Bubble: Rectangle 3">
              <a:extLst>
                <a:ext uri="{FF2B5EF4-FFF2-40B4-BE49-F238E27FC236}">
                  <a16:creationId xmlns:a16="http://schemas.microsoft.com/office/drawing/2014/main" id="{6588B2DB-B3C0-4407-A789-CAAA7C575415}"/>
                </a:ext>
              </a:extLst>
            </p:cNvPr>
            <p:cNvSpPr/>
            <p:nvPr/>
          </p:nvSpPr>
          <p:spPr>
            <a:xfrm>
              <a:off x="1619672" y="116632"/>
              <a:ext cx="2592288" cy="1412962"/>
            </a:xfrm>
            <a:prstGeom prst="wedgeRectCallout">
              <a:avLst>
                <a:gd name="adj1" fmla="val 61561"/>
                <a:gd name="adj2" fmla="val 18261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35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E7B9F60-7E02-448D-854B-2553076778B1}"/>
                </a:ext>
              </a:extLst>
            </p:cNvPr>
            <p:cNvSpPr txBox="1"/>
            <p:nvPr/>
          </p:nvSpPr>
          <p:spPr>
            <a:xfrm>
              <a:off x="1691680" y="116632"/>
              <a:ext cx="2520280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500" dirty="0">
                  <a:latin typeface="Comic Sans MS" panose="030F0702030302020204" pitchFamily="66" charset="0"/>
                </a:rPr>
                <a:t>Hey, this is Bob</a:t>
              </a:r>
            </a:p>
            <a:p>
              <a:pPr algn="ctr"/>
              <a:r>
                <a:rPr lang="en-AU" sz="1500" dirty="0">
                  <a:latin typeface="Comic Sans MS" panose="030F0702030302020204" pitchFamily="66" charset="0"/>
                </a:rPr>
                <a:t>and he’s interested in </a:t>
              </a:r>
              <a:r>
                <a:rPr lang="en-AU" sz="1500" b="1" dirty="0">
                  <a:latin typeface="Comic Sans MS" panose="030F0702030302020204" pitchFamily="66" charset="0"/>
                </a:rPr>
                <a:t>Rotary!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B4C46C7-EB52-4C15-B9E9-677BBFAE0924}"/>
              </a:ext>
            </a:extLst>
          </p:cNvPr>
          <p:cNvGrpSpPr/>
          <p:nvPr/>
        </p:nvGrpSpPr>
        <p:grpSpPr>
          <a:xfrm>
            <a:off x="1871700" y="2402886"/>
            <a:ext cx="1944216" cy="810090"/>
            <a:chOff x="971600" y="2060848"/>
            <a:chExt cx="2592288" cy="1080120"/>
          </a:xfrm>
        </p:grpSpPr>
        <p:sp>
          <p:nvSpPr>
            <p:cNvPr id="6" name="Speech Bubble: Rectangle 5">
              <a:extLst>
                <a:ext uri="{FF2B5EF4-FFF2-40B4-BE49-F238E27FC236}">
                  <a16:creationId xmlns:a16="http://schemas.microsoft.com/office/drawing/2014/main" id="{28D25962-8B71-4BE0-8523-83CFF406408D}"/>
                </a:ext>
              </a:extLst>
            </p:cNvPr>
            <p:cNvSpPr/>
            <p:nvPr/>
          </p:nvSpPr>
          <p:spPr>
            <a:xfrm>
              <a:off x="971600" y="2060848"/>
              <a:ext cx="2592288" cy="1080120"/>
            </a:xfrm>
            <a:prstGeom prst="wedgeRectCallout">
              <a:avLst>
                <a:gd name="adj1" fmla="val -1476"/>
                <a:gd name="adj2" fmla="val 92439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35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557049-B4FE-4796-B9D1-57B47B59252D}"/>
                </a:ext>
              </a:extLst>
            </p:cNvPr>
            <p:cNvSpPr txBox="1"/>
            <p:nvPr/>
          </p:nvSpPr>
          <p:spPr>
            <a:xfrm>
              <a:off x="1007604" y="2093076"/>
              <a:ext cx="2520280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500" dirty="0">
                  <a:latin typeface="Comic Sans MS" panose="030F0702030302020204" pitchFamily="66" charset="0"/>
                </a:rPr>
                <a:t>Great! When can you come to a meeting?</a:t>
              </a:r>
              <a:endParaRPr lang="en-AU" sz="15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449834-B355-4845-8AD8-95021F5A22F0}"/>
              </a:ext>
            </a:extLst>
          </p:cNvPr>
          <p:cNvGrpSpPr/>
          <p:nvPr/>
        </p:nvGrpSpPr>
        <p:grpSpPr>
          <a:xfrm>
            <a:off x="6063677" y="2474241"/>
            <a:ext cx="1890210" cy="810090"/>
            <a:chOff x="6560902" y="2155988"/>
            <a:chExt cx="2520280" cy="1080120"/>
          </a:xfrm>
        </p:grpSpPr>
        <p:sp>
          <p:nvSpPr>
            <p:cNvPr id="10" name="Speech Bubble: Rectangle 9">
              <a:extLst>
                <a:ext uri="{FF2B5EF4-FFF2-40B4-BE49-F238E27FC236}">
                  <a16:creationId xmlns:a16="http://schemas.microsoft.com/office/drawing/2014/main" id="{6474B130-67FE-4878-8AC6-C0B53CAC4ADB}"/>
                </a:ext>
              </a:extLst>
            </p:cNvPr>
            <p:cNvSpPr/>
            <p:nvPr/>
          </p:nvSpPr>
          <p:spPr>
            <a:xfrm>
              <a:off x="6948264" y="2155988"/>
              <a:ext cx="1728192" cy="1080120"/>
            </a:xfrm>
            <a:prstGeom prst="wedgeRectCallout">
              <a:avLst>
                <a:gd name="adj1" fmla="val -35459"/>
                <a:gd name="adj2" fmla="val 7695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135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EF75B3-B244-4180-A90F-3006031E45AA}"/>
                </a:ext>
              </a:extLst>
            </p:cNvPr>
            <p:cNvSpPr txBox="1"/>
            <p:nvPr/>
          </p:nvSpPr>
          <p:spPr>
            <a:xfrm>
              <a:off x="6560902" y="2200797"/>
              <a:ext cx="2520280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100" b="1" dirty="0">
                  <a:latin typeface="Comic Sans MS" panose="030F0702030302020204" pitchFamily="66" charset="0"/>
                </a:rPr>
                <a:t>Wait… What?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8709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497724" y="548680"/>
            <a:ext cx="1616114" cy="1368152"/>
            <a:chOff x="1259632" y="548680"/>
            <a:chExt cx="1368152" cy="1368152"/>
          </a:xfrm>
        </p:grpSpPr>
        <p:sp>
          <p:nvSpPr>
            <p:cNvPr id="7" name="Down Arrow Callout 6"/>
            <p:cNvSpPr/>
            <p:nvPr/>
          </p:nvSpPr>
          <p:spPr>
            <a:xfrm>
              <a:off x="1259632" y="548680"/>
              <a:ext cx="1368152" cy="1368152"/>
            </a:xfrm>
            <a:prstGeom prst="downArrowCallout">
              <a:avLst>
                <a:gd name="adj1" fmla="val 25000"/>
                <a:gd name="adj2" fmla="val 24304"/>
                <a:gd name="adj3" fmla="val 25000"/>
                <a:gd name="adj4" fmla="val 6497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59632" y="692695"/>
              <a:ext cx="13681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Partner of </a:t>
              </a:r>
            </a:p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a Rotarian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705289" y="205061"/>
            <a:ext cx="1814863" cy="1368152"/>
            <a:chOff x="6083052" y="205061"/>
            <a:chExt cx="1369268" cy="1368152"/>
          </a:xfrm>
        </p:grpSpPr>
        <p:sp>
          <p:nvSpPr>
            <p:cNvPr id="8" name="Down Arrow Callout 7"/>
            <p:cNvSpPr/>
            <p:nvPr/>
          </p:nvSpPr>
          <p:spPr>
            <a:xfrm>
              <a:off x="6084168" y="205061"/>
              <a:ext cx="1368152" cy="1368152"/>
            </a:xfrm>
            <a:prstGeom prst="downArrowCallout">
              <a:avLst>
                <a:gd name="adj1" fmla="val 25000"/>
                <a:gd name="adj2" fmla="val 24304"/>
                <a:gd name="adj3" fmla="val 25000"/>
                <a:gd name="adj4" fmla="val 6497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83052" y="305178"/>
              <a:ext cx="13681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Daughter of </a:t>
              </a:r>
            </a:p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a Rotarian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575703" y="692698"/>
            <a:ext cx="1945288" cy="871343"/>
            <a:chOff x="3617894" y="723806"/>
            <a:chExt cx="1985940" cy="1019134"/>
          </a:xfrm>
        </p:grpSpPr>
        <p:sp>
          <p:nvSpPr>
            <p:cNvPr id="9" name="Down Arrow Callout 8"/>
            <p:cNvSpPr/>
            <p:nvPr/>
          </p:nvSpPr>
          <p:spPr>
            <a:xfrm rot="5400000">
              <a:off x="4062433" y="279267"/>
              <a:ext cx="1019134" cy="1908212"/>
            </a:xfrm>
            <a:prstGeom prst="downArrowCallout">
              <a:avLst>
                <a:gd name="adj1" fmla="val 25000"/>
                <a:gd name="adj2" fmla="val 24304"/>
                <a:gd name="adj3" fmla="val 25000"/>
                <a:gd name="adj4" fmla="val 6497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235682" y="812521"/>
              <a:ext cx="136815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Son of </a:t>
              </a:r>
            </a:p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a Rotarian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895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119"/>
            <a:ext cx="9144000" cy="687811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058054" y="1154839"/>
            <a:ext cx="2194083" cy="1016354"/>
            <a:chOff x="3617894" y="855447"/>
            <a:chExt cx="1988765" cy="1022547"/>
          </a:xfrm>
        </p:grpSpPr>
        <p:sp>
          <p:nvSpPr>
            <p:cNvPr id="8" name="Down Arrow Callout 7"/>
            <p:cNvSpPr/>
            <p:nvPr/>
          </p:nvSpPr>
          <p:spPr>
            <a:xfrm rot="5400000">
              <a:off x="4128254" y="345087"/>
              <a:ext cx="887492" cy="1908212"/>
            </a:xfrm>
            <a:prstGeom prst="downArrowCallout">
              <a:avLst>
                <a:gd name="adj1" fmla="val 25000"/>
                <a:gd name="adj2" fmla="val 24304"/>
                <a:gd name="adj3" fmla="val 25000"/>
                <a:gd name="adj4" fmla="val 6497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38507" y="954664"/>
              <a:ext cx="136815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Wife of </a:t>
              </a:r>
            </a:p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a Rotarian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3528" y="1154839"/>
            <a:ext cx="2356610" cy="1050025"/>
            <a:chOff x="756862" y="1080749"/>
            <a:chExt cx="1984312" cy="860345"/>
          </a:xfrm>
        </p:grpSpPr>
        <p:sp>
          <p:nvSpPr>
            <p:cNvPr id="11" name="Down Arrow Callout 10"/>
            <p:cNvSpPr/>
            <p:nvPr/>
          </p:nvSpPr>
          <p:spPr>
            <a:xfrm rot="16200000">
              <a:off x="1356895" y="556816"/>
              <a:ext cx="860345" cy="1908212"/>
            </a:xfrm>
            <a:prstGeom prst="downArrowCallout">
              <a:avLst>
                <a:gd name="adj1" fmla="val 21844"/>
                <a:gd name="adj2" fmla="val 22256"/>
                <a:gd name="adj3" fmla="val 36467"/>
                <a:gd name="adj4" fmla="val 64977"/>
              </a:avLst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6862" y="1170463"/>
              <a:ext cx="1368152" cy="72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Neighbour of </a:t>
              </a:r>
            </a:p>
            <a:p>
              <a:pPr algn="ctr"/>
              <a:r>
                <a:rPr lang="en-AU" b="1" dirty="0">
                  <a:solidFill>
                    <a:srgbClr val="1F497D"/>
                  </a:solidFill>
                  <a:latin typeface="Calibri"/>
                </a:rPr>
                <a:t>a Rotarian</a:t>
              </a:r>
            </a:p>
          </p:txBody>
        </p:sp>
      </p:grpSp>
      <p:sp>
        <p:nvSpPr>
          <p:cNvPr id="14" name="Oval 13"/>
          <p:cNvSpPr/>
          <p:nvPr/>
        </p:nvSpPr>
        <p:spPr>
          <a:xfrm>
            <a:off x="3279227" y="2204864"/>
            <a:ext cx="3011213" cy="3240360"/>
          </a:xfrm>
          <a:prstGeom prst="ellips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395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a turn-off | raptnrent.me">
            <a:extLst>
              <a:ext uri="{FF2B5EF4-FFF2-40B4-BE49-F238E27FC236}">
                <a16:creationId xmlns:a16="http://schemas.microsoft.com/office/drawing/2014/main" id="{A33CB9AE-7F37-8857-17F1-FBDF3E534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2746" y="404664"/>
            <a:ext cx="2567727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F7FE0D-D99B-FF1A-354B-EBE43C9BD8DC}"/>
              </a:ext>
            </a:extLst>
          </p:cNvPr>
          <p:cNvSpPr txBox="1"/>
          <p:nvPr/>
        </p:nvSpPr>
        <p:spPr>
          <a:xfrm>
            <a:off x="251520" y="332656"/>
            <a:ext cx="5832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The vast majority of turn-offs for Rotary are bound up in our meeting-centric culture.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E9C076-E283-FB17-F9E5-343DA24277A6}"/>
              </a:ext>
            </a:extLst>
          </p:cNvPr>
          <p:cNvSpPr txBox="1"/>
          <p:nvPr/>
        </p:nvSpPr>
        <p:spPr>
          <a:xfrm>
            <a:off x="251520" y="1268760"/>
            <a:ext cx="66967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Wasted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Cost of meals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Poor quality food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Inadequate dietary options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Uninviting venues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Noise from other diners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Boring speakers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Embarrassing rituals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People sitting in cliques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Poor punctuality/not sticking to an 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Poor access/car parking/security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Hard to get to on time for busy working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/>
              <a:t>Expectation of regular attendance</a:t>
            </a:r>
          </a:p>
        </p:txBody>
      </p:sp>
    </p:spTree>
    <p:extLst>
      <p:ext uri="{BB962C8B-B14F-4D97-AF65-F5344CB8AC3E}">
        <p14:creationId xmlns:p14="http://schemas.microsoft.com/office/powerpoint/2010/main" val="325816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78F9349E-C0DC-4C36-89EB-AC94450A3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967" y="939549"/>
            <a:ext cx="7811473" cy="487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155D64-C160-4A09-9781-C0F283E93F2D}"/>
              </a:ext>
            </a:extLst>
          </p:cNvPr>
          <p:cNvSpPr txBox="1"/>
          <p:nvPr/>
        </p:nvSpPr>
        <p:spPr>
          <a:xfrm>
            <a:off x="720966" y="5797888"/>
            <a:ext cx="7811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Fraser Nelson, British Journalist &amp; Editor, Spectator Magazine.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2936D9-D55A-845B-395B-233FE26DAD08}"/>
              </a:ext>
            </a:extLst>
          </p:cNvPr>
          <p:cNvSpPr txBox="1"/>
          <p:nvPr/>
        </p:nvSpPr>
        <p:spPr>
          <a:xfrm>
            <a:off x="395536" y="354774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i="1" dirty="0"/>
              <a:t>“What were we thinking?”</a:t>
            </a:r>
          </a:p>
        </p:txBody>
      </p:sp>
    </p:spTree>
    <p:extLst>
      <p:ext uri="{BB962C8B-B14F-4D97-AF65-F5344CB8AC3E}">
        <p14:creationId xmlns:p14="http://schemas.microsoft.com/office/powerpoint/2010/main" val="1777083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DBD50438-7160-2BC4-6E0B-DB10F4A0CA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77" r="21824"/>
          <a:stretch/>
        </p:blipFill>
        <p:spPr bwMode="auto">
          <a:xfrm>
            <a:off x="467544" y="764704"/>
            <a:ext cx="4752528" cy="559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DBC64D-4BE2-6E6A-79C1-62826C495068}"/>
              </a:ext>
            </a:extLst>
          </p:cNvPr>
          <p:cNvSpPr txBox="1"/>
          <p:nvPr/>
        </p:nvSpPr>
        <p:spPr>
          <a:xfrm>
            <a:off x="5220072" y="1375893"/>
            <a:ext cx="36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Getting your message out.</a:t>
            </a:r>
          </a:p>
        </p:txBody>
      </p:sp>
    </p:spTree>
    <p:extLst>
      <p:ext uri="{BB962C8B-B14F-4D97-AF65-F5344CB8AC3E}">
        <p14:creationId xmlns:p14="http://schemas.microsoft.com/office/powerpoint/2010/main" val="3720840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ign on a pole&#10;&#10;Description automatically generated">
            <a:extLst>
              <a:ext uri="{FF2B5EF4-FFF2-40B4-BE49-F238E27FC236}">
                <a16:creationId xmlns:a16="http://schemas.microsoft.com/office/drawing/2014/main" id="{799731CA-B9D5-D921-EC91-40B8CFF031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71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658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58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689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2028" y="3035305"/>
            <a:ext cx="2343726" cy="339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4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6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" name="Google Shape;236;p19"/>
          <p:cNvGraphicFramePr/>
          <p:nvPr>
            <p:extLst>
              <p:ext uri="{D42A27DB-BD31-4B8C-83A1-F6EECF244321}">
                <p14:modId xmlns:p14="http://schemas.microsoft.com/office/powerpoint/2010/main" val="3631140761"/>
              </p:ext>
            </p:extLst>
          </p:nvPr>
        </p:nvGraphicFramePr>
        <p:xfrm>
          <a:off x="621706" y="1652009"/>
          <a:ext cx="7857862" cy="383297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928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8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516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1F3864"/>
                          </a:solidFill>
                        </a:rPr>
                        <a:t>From a Male Culture</a:t>
                      </a:r>
                      <a:endParaRPr sz="1400" b="1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1F3864"/>
                          </a:solidFill>
                        </a:rPr>
                        <a:t>to a Unisex Culture</a:t>
                      </a:r>
                      <a:endParaRPr sz="1400" b="1" dirty="0">
                        <a:solidFill>
                          <a:srgbClr val="1F3864"/>
                        </a:solidFill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1F3864"/>
                          </a:solidFill>
                        </a:rPr>
                        <a:t>From an Exclusive Culture</a:t>
                      </a:r>
                      <a:endParaRPr sz="1400" b="1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1F3864"/>
                          </a:solidFill>
                        </a:rPr>
                        <a:t>to an Inclusive Culture</a:t>
                      </a:r>
                      <a:endParaRPr sz="1400" b="1" dirty="0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rgbClr val="1F3864"/>
                        </a:solidFill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408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From a Covert Culture</a:t>
                      </a:r>
                      <a:endParaRPr sz="1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to an Overt Culture</a:t>
                      </a:r>
                      <a:endParaRPr sz="1400" b="1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1F3864"/>
                        </a:solidFill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From a Rigid Culture</a:t>
                      </a:r>
                      <a:endParaRPr sz="1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to a Flexible Culture</a:t>
                      </a:r>
                      <a:endParaRPr sz="1400" b="1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1F3864"/>
                        </a:solidFill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855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From a Culture of Member Attendance</a:t>
                      </a:r>
                      <a:endParaRPr sz="1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to a Culture of Member Engagement</a:t>
                      </a:r>
                      <a:endParaRPr sz="1400" b="1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1F3864"/>
                        </a:solidFill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From a Culture of </a:t>
                      </a:r>
                      <a:endParaRPr sz="1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Business Leaders</a:t>
                      </a:r>
                      <a:endParaRPr sz="1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to a Culture of </a:t>
                      </a:r>
                      <a:endParaRPr sz="1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Business &amp; Community Leaders</a:t>
                      </a:r>
                      <a:endParaRPr sz="1400">
                        <a:solidFill>
                          <a:srgbClr val="1F3864"/>
                        </a:solidFill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516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From a Formal Culture</a:t>
                      </a:r>
                      <a:endParaRPr sz="14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1F3864"/>
                          </a:solidFill>
                        </a:rPr>
                        <a:t>to an Informal Culture</a:t>
                      </a:r>
                      <a:endParaRPr sz="1400" b="1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rgbClr val="1F3864"/>
                        </a:solidFill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1F3864"/>
                          </a:solidFill>
                        </a:rPr>
                        <a:t>From a Meeting Centric Culture</a:t>
                      </a:r>
                      <a:endParaRPr sz="14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solidFill>
                            <a:srgbClr val="1F3864"/>
                          </a:solidFill>
                        </a:rPr>
                        <a:t>to a Service Centric Culture</a:t>
                      </a:r>
                      <a:endParaRPr sz="1400" b="1" dirty="0">
                        <a:solidFill>
                          <a:srgbClr val="1F3864"/>
                        </a:solidFill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rgbClr val="1F3864"/>
                        </a:solidFill>
                      </a:endParaRPr>
                    </a:p>
                  </a:txBody>
                  <a:tcPr marL="68588" marR="68588" marT="34294" marB="34294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7" name="Google Shape;237;p19"/>
          <p:cNvSpPr txBox="1"/>
          <p:nvPr/>
        </p:nvSpPr>
        <p:spPr>
          <a:xfrm>
            <a:off x="621707" y="1062349"/>
            <a:ext cx="7857858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/>
            <a:r>
              <a:rPr lang="en-US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Key Elements of Cultural Transformation for Rotary in Zone 8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19" descr="A blue and pink signs&#10;&#10;Description automatically generated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5153" y="1696875"/>
            <a:ext cx="1314244" cy="854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9" descr="A yellow sign with black text&#10;&#10;Description automatically generated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4105" y="1686482"/>
            <a:ext cx="1198548" cy="889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9" descr="A close-up of a red and green padlock&#10;&#10;Description automatically generated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0428" y="2738626"/>
            <a:ext cx="1498054" cy="746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9" descr="A rainbow colored slinky toy&#10;&#10;Description automatically generated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9780" y="2664687"/>
            <a:ext cx="1292873" cy="859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9" descr="A certificate of attendance for rotary club&#10;&#10;Description automatically generated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4294" y="3610974"/>
            <a:ext cx="625103" cy="87396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3" name="Google Shape;243;p19" descr="A group of people standing together&#10;&#10;Description automatically generated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1866" y="3649431"/>
            <a:ext cx="1770787" cy="600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9" descr="A black and white shirt and a suit&#10;&#10;Description automatically generated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0428" y="4592491"/>
            <a:ext cx="1633356" cy="85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9" descr="A group of people holding a puzzle piece&#10;&#10;Description automatically generated"/>
          <p:cNvPicPr preferRelativeResize="0"/>
          <p:nvPr/>
        </p:nvPicPr>
        <p:blipFill rotWithShape="1"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0800" y="4549768"/>
            <a:ext cx="941853" cy="9217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2A5BE27-1824-4AA9-13A1-3DC78434AE47}"/>
              </a:ext>
            </a:extLst>
          </p:cNvPr>
          <p:cNvSpPr/>
          <p:nvPr/>
        </p:nvSpPr>
        <p:spPr>
          <a:xfrm>
            <a:off x="4506148" y="4470180"/>
            <a:ext cx="2560097" cy="981335"/>
          </a:xfrm>
          <a:prstGeom prst="ellipse">
            <a:avLst/>
          </a:prstGeom>
          <a:noFill/>
          <a:ln w="57150"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794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ay be an image of 13 people and text">
            <a:extLst>
              <a:ext uri="{FF2B5EF4-FFF2-40B4-BE49-F238E27FC236}">
                <a16:creationId xmlns:a16="http://schemas.microsoft.com/office/drawing/2014/main" id="{25CD7F2C-8912-2890-7322-5050D4A67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975" y="1295400"/>
            <a:ext cx="3286407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6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70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2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3999" cy="68807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0103" y="1135473"/>
            <a:ext cx="3023276" cy="460976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287906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F5FCC7FE-E0B0-E817-52E5-34278A827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5616" y="0"/>
            <a:ext cx="69127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6399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78818">
            <a:off x="892385" y="342402"/>
            <a:ext cx="3923097" cy="6184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42029" y="404664"/>
            <a:ext cx="3860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400" b="1" dirty="0">
                <a:solidFill>
                  <a:prstClr val="black"/>
                </a:solidFill>
                <a:latin typeface="Calibri"/>
              </a:rPr>
              <a:t>Presentation Folders</a:t>
            </a:r>
          </a:p>
        </p:txBody>
      </p:sp>
    </p:spTree>
    <p:extLst>
      <p:ext uri="{BB962C8B-B14F-4D97-AF65-F5344CB8AC3E}">
        <p14:creationId xmlns:p14="http://schemas.microsoft.com/office/powerpoint/2010/main" val="34282140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ay be an image of text">
            <a:extLst>
              <a:ext uri="{FF2B5EF4-FFF2-40B4-BE49-F238E27FC236}">
                <a16:creationId xmlns:a16="http://schemas.microsoft.com/office/drawing/2014/main" id="{36B87EF2-58F5-7574-C154-03DE4A396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7257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ay be an image of text">
            <a:extLst>
              <a:ext uri="{FF2B5EF4-FFF2-40B4-BE49-F238E27FC236}">
                <a16:creationId xmlns:a16="http://schemas.microsoft.com/office/drawing/2014/main" id="{FF7A0E13-7DC1-1FEC-C5DB-D8AC8C941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9441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May be an image of text">
            <a:extLst>
              <a:ext uri="{FF2B5EF4-FFF2-40B4-BE49-F238E27FC236}">
                <a16:creationId xmlns:a16="http://schemas.microsoft.com/office/drawing/2014/main" id="{C7D667D6-6DF7-F8D2-C199-22E919F12B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709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610" y="0"/>
            <a:ext cx="51347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4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E3A54641-A51D-E898-99FD-5D308ED1E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58838"/>
            <a:ext cx="9144000" cy="514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136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10DF41-B108-8D23-C54C-FEF31204A8D9}"/>
              </a:ext>
            </a:extLst>
          </p:cNvPr>
          <p:cNvSpPr txBox="1"/>
          <p:nvPr/>
        </p:nvSpPr>
        <p:spPr>
          <a:xfrm>
            <a:off x="971600" y="836711"/>
            <a:ext cx="1080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3800" dirty="0">
                <a:latin typeface="Impact" panose="020B0806030902050204" pitchFamily="34" charset="0"/>
              </a:rPr>
              <a:t>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BFB818-F94C-F510-6D40-AB426280F42D}"/>
              </a:ext>
            </a:extLst>
          </p:cNvPr>
          <p:cNvSpPr txBox="1"/>
          <p:nvPr/>
        </p:nvSpPr>
        <p:spPr>
          <a:xfrm>
            <a:off x="2068125" y="836711"/>
            <a:ext cx="37444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3800" dirty="0">
                <a:latin typeface="Impact" panose="020B0806030902050204" pitchFamily="34" charset="0"/>
              </a:rPr>
              <a:t>HATE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4AD04B-4905-8F38-769D-F967EB71403C}"/>
              </a:ext>
            </a:extLst>
          </p:cNvPr>
          <p:cNvSpPr txBox="1"/>
          <p:nvPr/>
        </p:nvSpPr>
        <p:spPr>
          <a:xfrm>
            <a:off x="6074151" y="836711"/>
            <a:ext cx="27363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3800" dirty="0">
                <a:latin typeface="Impact" panose="020B0806030902050204" pitchFamily="34" charset="0"/>
              </a:rPr>
              <a:t>BIG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E6EABF-061F-D227-0874-A43FCD45E59A}"/>
              </a:ext>
            </a:extLst>
          </p:cNvPr>
          <p:cNvSpPr txBox="1"/>
          <p:nvPr/>
        </p:nvSpPr>
        <p:spPr>
          <a:xfrm>
            <a:off x="1367644" y="3802776"/>
            <a:ext cx="64087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3800" dirty="0">
                <a:latin typeface="Impact" panose="020B0806030902050204" pitchFamily="34" charset="0"/>
              </a:rPr>
              <a:t>CHEQUES</a:t>
            </a:r>
          </a:p>
        </p:txBody>
      </p:sp>
    </p:spTree>
    <p:extLst>
      <p:ext uri="{BB962C8B-B14F-4D97-AF65-F5344CB8AC3E}">
        <p14:creationId xmlns:p14="http://schemas.microsoft.com/office/powerpoint/2010/main" val="153654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79DB0EA0-385B-1D29-569D-BE8AE70AD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9413"/>
            <a:ext cx="9144000" cy="609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9187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May be an image of 21 people and text">
            <a:extLst>
              <a:ext uri="{FF2B5EF4-FFF2-40B4-BE49-F238E27FC236}">
                <a16:creationId xmlns:a16="http://schemas.microsoft.com/office/drawing/2014/main" id="{57B80945-6324-4F4F-81D4-F00A57928B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43708" y="0"/>
            <a:ext cx="52565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083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7CE99E-6EE5-F74B-FDB4-8FD551A2366D}"/>
              </a:ext>
            </a:extLst>
          </p:cNvPr>
          <p:cNvSpPr txBox="1"/>
          <p:nvPr/>
        </p:nvSpPr>
        <p:spPr>
          <a:xfrm>
            <a:off x="683568" y="1166842"/>
            <a:ext cx="77768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9600" dirty="0"/>
              <a:t>Any publicity is </a:t>
            </a:r>
            <a:r>
              <a:rPr lang="en-AU" sz="9600" u="sng" dirty="0"/>
              <a:t>NOT</a:t>
            </a:r>
            <a:r>
              <a:rPr lang="en-AU" sz="9600" dirty="0"/>
              <a:t> </a:t>
            </a:r>
          </a:p>
          <a:p>
            <a:pPr algn="ctr"/>
            <a:r>
              <a:rPr lang="en-AU" sz="9600" dirty="0"/>
              <a:t>good publicity!</a:t>
            </a:r>
          </a:p>
        </p:txBody>
      </p:sp>
    </p:spTree>
    <p:extLst>
      <p:ext uri="{BB962C8B-B14F-4D97-AF65-F5344CB8AC3E}">
        <p14:creationId xmlns:p14="http://schemas.microsoft.com/office/powerpoint/2010/main" val="3154031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men wearing aprons&#10;&#10;Description automatically generated">
            <a:extLst>
              <a:ext uri="{FF2B5EF4-FFF2-40B4-BE49-F238E27FC236}">
                <a16:creationId xmlns:a16="http://schemas.microsoft.com/office/drawing/2014/main" id="{49A4F939-4D81-9A8D-246E-B783C388114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-1"/>
            <a:ext cx="8280920" cy="66693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F814DA-D9B6-0B3E-C7E3-37FBAF4EB07F}"/>
              </a:ext>
            </a:extLst>
          </p:cNvPr>
          <p:cNvSpPr/>
          <p:nvPr/>
        </p:nvSpPr>
        <p:spPr>
          <a:xfrm>
            <a:off x="1115616" y="4477370"/>
            <a:ext cx="2160240" cy="1440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46701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heart shaped pillow&#10;&#10;Description automatically generated">
            <a:extLst>
              <a:ext uri="{FF2B5EF4-FFF2-40B4-BE49-F238E27FC236}">
                <a16:creationId xmlns:a16="http://schemas.microsoft.com/office/drawing/2014/main" id="{8151CBE1-30C3-F0A9-CDAF-8E029C7CB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132" y="810026"/>
            <a:ext cx="7621736" cy="49795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19B9A8-7F8B-7BE2-BE64-EF829A1D038B}"/>
              </a:ext>
            </a:extLst>
          </p:cNvPr>
          <p:cNvSpPr txBox="1"/>
          <p:nvPr/>
        </p:nvSpPr>
        <p:spPr>
          <a:xfrm>
            <a:off x="1295636" y="5517232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400" b="1" dirty="0">
                <a:solidFill>
                  <a:srgbClr val="E9435F"/>
                </a:solidFill>
              </a:rPr>
              <a:t>Club Website?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250D94-7E2C-F64B-3A4A-7705D14FFE73}"/>
              </a:ext>
            </a:extLst>
          </p:cNvPr>
          <p:cNvSpPr txBox="1"/>
          <p:nvPr/>
        </p:nvSpPr>
        <p:spPr>
          <a:xfrm>
            <a:off x="0" y="159023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400" b="1" dirty="0">
                <a:solidFill>
                  <a:srgbClr val="E9435F"/>
                </a:solidFill>
              </a:rPr>
              <a:t>Are you in love with your</a:t>
            </a:r>
          </a:p>
        </p:txBody>
      </p:sp>
    </p:spTree>
    <p:extLst>
      <p:ext uri="{BB962C8B-B14F-4D97-AF65-F5344CB8AC3E}">
        <p14:creationId xmlns:p14="http://schemas.microsoft.com/office/powerpoint/2010/main" val="42896364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CEB3C8-31DD-2E9E-6F0A-A30348B52BE3}"/>
              </a:ext>
            </a:extLst>
          </p:cNvPr>
          <p:cNvSpPr txBox="1"/>
          <p:nvPr/>
        </p:nvSpPr>
        <p:spPr>
          <a:xfrm>
            <a:off x="2339752" y="404664"/>
            <a:ext cx="6552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/>
              <a:t>A quick test…</a:t>
            </a:r>
          </a:p>
          <a:p>
            <a:r>
              <a:rPr lang="en-AU" sz="3200" b="1" dirty="0">
                <a:solidFill>
                  <a:srgbClr val="D57080"/>
                </a:solidFill>
              </a:rPr>
              <a:t>How effective is your website?</a:t>
            </a:r>
          </a:p>
        </p:txBody>
      </p:sp>
      <p:pic>
        <p:nvPicPr>
          <p:cNvPr id="4" name="Picture 2" descr="Test - Free education icons">
            <a:extLst>
              <a:ext uri="{FF2B5EF4-FFF2-40B4-BE49-F238E27FC236}">
                <a16:creationId xmlns:a16="http://schemas.microsoft.com/office/drawing/2014/main" id="{BA27820D-4226-033A-3A13-4433CAB16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1574304" cy="157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962EF5-4C0F-43B9-BE72-A4B737E92514}"/>
              </a:ext>
            </a:extLst>
          </p:cNvPr>
          <p:cNvSpPr txBox="1"/>
          <p:nvPr/>
        </p:nvSpPr>
        <p:spPr>
          <a:xfrm>
            <a:off x="251520" y="2208946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1. Give your phone/laptop/tablet to a friend or family member.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2E3D20-5835-4699-7BF4-991A83D65416}"/>
              </a:ext>
            </a:extLst>
          </p:cNvPr>
          <p:cNvSpPr txBox="1"/>
          <p:nvPr/>
        </p:nvSpPr>
        <p:spPr>
          <a:xfrm>
            <a:off x="251520" y="2799836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2. Ask them to find your club website WITHOUT giving them the URL (</a:t>
            </a:r>
            <a:r>
              <a:rPr lang="en-AU" sz="2400" dirty="0">
                <a:hlinkClick r:id="rId3"/>
              </a:rPr>
              <a:t>www.seafordrotary.org.au</a:t>
            </a:r>
            <a:r>
              <a:rPr lang="en-AU" sz="2400" dirty="0"/>
              <a:t>) </a:t>
            </a:r>
            <a:r>
              <a:rPr lang="en-AU" sz="2400" dirty="0">
                <a:solidFill>
                  <a:srgbClr val="E9435F"/>
                </a:solidFill>
              </a:rPr>
              <a:t>See how long this takes.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515A3F-EC71-2BAF-61DC-76DFA305E274}"/>
              </a:ext>
            </a:extLst>
          </p:cNvPr>
          <p:cNvSpPr txBox="1"/>
          <p:nvPr/>
        </p:nvSpPr>
        <p:spPr>
          <a:xfrm>
            <a:off x="251520" y="3760058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3. Ask them to find out...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A0F5B-79CA-C00F-9DA1-1BDDB0401849}"/>
              </a:ext>
            </a:extLst>
          </p:cNvPr>
          <p:cNvSpPr txBox="1"/>
          <p:nvPr/>
        </p:nvSpPr>
        <p:spPr>
          <a:xfrm>
            <a:off x="4283968" y="3760058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Club priorities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How to get involved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Who to contact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What’s in it for them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2B64EC-57A0-BF08-56CB-3FC2BAACD195}"/>
              </a:ext>
            </a:extLst>
          </p:cNvPr>
          <p:cNvSpPr txBox="1"/>
          <p:nvPr/>
        </p:nvSpPr>
        <p:spPr>
          <a:xfrm>
            <a:off x="251520" y="5415607"/>
            <a:ext cx="874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If they cannot EASILY find this stuff out, your website failed the test.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FCE3D2F-9163-615A-4BD4-4468BAF987AA}"/>
              </a:ext>
            </a:extLst>
          </p:cNvPr>
          <p:cNvSpPr/>
          <p:nvPr/>
        </p:nvSpPr>
        <p:spPr>
          <a:xfrm>
            <a:off x="3923928" y="3529225"/>
            <a:ext cx="3744416" cy="211721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4349901-B948-BD47-1B86-5A72086FA83C}"/>
              </a:ext>
            </a:extLst>
          </p:cNvPr>
          <p:cNvSpPr/>
          <p:nvPr/>
        </p:nvSpPr>
        <p:spPr>
          <a:xfrm>
            <a:off x="1943708" y="4245676"/>
            <a:ext cx="1800200" cy="68431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55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2" grpId="0" animBg="1"/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353D6B-91A3-E313-CA33-E38120A2989C}"/>
              </a:ext>
            </a:extLst>
          </p:cNvPr>
          <p:cNvSpPr txBox="1"/>
          <p:nvPr/>
        </p:nvSpPr>
        <p:spPr>
          <a:xfrm>
            <a:off x="534253" y="569806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/>
              <a:t>The primary target for your website is </a:t>
            </a:r>
          </a:p>
          <a:p>
            <a:r>
              <a:rPr lang="en-AU" sz="3200" b="1" dirty="0">
                <a:solidFill>
                  <a:srgbClr val="C00000"/>
                </a:solidFill>
              </a:rPr>
              <a:t>non-Rotarians</a:t>
            </a:r>
            <a:r>
              <a:rPr lang="en-AU" sz="3200" b="1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B424CF-50F9-BA5A-D9B3-A34243655987}"/>
              </a:ext>
            </a:extLst>
          </p:cNvPr>
          <p:cNvSpPr txBox="1"/>
          <p:nvPr/>
        </p:nvSpPr>
        <p:spPr>
          <a:xfrm>
            <a:off x="534253" y="1793217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/>
              <a:t>Your website’s landing page is </a:t>
            </a:r>
            <a:r>
              <a:rPr lang="en-AU" sz="3200" b="1" dirty="0">
                <a:solidFill>
                  <a:srgbClr val="C00000"/>
                </a:solidFill>
              </a:rPr>
              <a:t>VALUABLE REAL ESTATE</a:t>
            </a:r>
            <a:r>
              <a:rPr lang="en-AU" sz="3200" b="1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57D2D2-7270-082D-068F-E910E1A36F71}"/>
              </a:ext>
            </a:extLst>
          </p:cNvPr>
          <p:cNvSpPr txBox="1"/>
          <p:nvPr/>
        </p:nvSpPr>
        <p:spPr>
          <a:xfrm>
            <a:off x="534253" y="3132592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/>
              <a:t>Don’t fill that valuable real estate with stuff for your own members.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3BD850-8250-E68A-0B0E-C01416E10E0D}"/>
              </a:ext>
            </a:extLst>
          </p:cNvPr>
          <p:cNvSpPr txBox="1"/>
          <p:nvPr/>
        </p:nvSpPr>
        <p:spPr>
          <a:xfrm>
            <a:off x="539552" y="4502197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/>
              <a:t>Don’t have a “</a:t>
            </a:r>
            <a:r>
              <a:rPr lang="en-AU" sz="3200" b="1" dirty="0">
                <a:solidFill>
                  <a:srgbClr val="C00000"/>
                </a:solidFill>
              </a:rPr>
              <a:t>Become a Member</a:t>
            </a:r>
            <a:r>
              <a:rPr lang="en-AU" sz="3200" b="1" dirty="0"/>
              <a:t>” or a </a:t>
            </a:r>
          </a:p>
          <a:p>
            <a:r>
              <a:rPr lang="en-AU" sz="3200" b="1" dirty="0"/>
              <a:t>“</a:t>
            </a:r>
            <a:r>
              <a:rPr lang="en-AU" sz="3200" b="1" dirty="0">
                <a:solidFill>
                  <a:srgbClr val="C00000"/>
                </a:solidFill>
              </a:rPr>
              <a:t>Join our Club</a:t>
            </a:r>
            <a:r>
              <a:rPr lang="en-AU" sz="3200" b="1" dirty="0"/>
              <a:t>” button. </a:t>
            </a:r>
          </a:p>
          <a:p>
            <a:r>
              <a:rPr lang="en-AU" sz="3200" b="1" dirty="0"/>
              <a:t>Instead use a “</a:t>
            </a:r>
            <a:r>
              <a:rPr lang="en-AU" sz="3200" b="1" dirty="0">
                <a:solidFill>
                  <a:srgbClr val="C00000"/>
                </a:solidFill>
              </a:rPr>
              <a:t>Volunteer</a:t>
            </a:r>
            <a:r>
              <a:rPr lang="en-AU" sz="3200" b="1" dirty="0"/>
              <a:t>” button.</a:t>
            </a:r>
          </a:p>
        </p:txBody>
      </p:sp>
    </p:spTree>
    <p:extLst>
      <p:ext uri="{BB962C8B-B14F-4D97-AF65-F5344CB8AC3E}">
        <p14:creationId xmlns:p14="http://schemas.microsoft.com/office/powerpoint/2010/main" val="3134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heart shaped pillow&#10;&#10;Description automatically generated">
            <a:extLst>
              <a:ext uri="{FF2B5EF4-FFF2-40B4-BE49-F238E27FC236}">
                <a16:creationId xmlns:a16="http://schemas.microsoft.com/office/drawing/2014/main" id="{8151CBE1-30C3-F0A9-CDAF-8E029C7CB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132" y="810026"/>
            <a:ext cx="7621736" cy="49795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19B9A8-7F8B-7BE2-BE64-EF829A1D038B}"/>
              </a:ext>
            </a:extLst>
          </p:cNvPr>
          <p:cNvSpPr txBox="1"/>
          <p:nvPr/>
        </p:nvSpPr>
        <p:spPr>
          <a:xfrm>
            <a:off x="1295636" y="5517232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400" b="1" dirty="0">
                <a:solidFill>
                  <a:srgbClr val="E9435F"/>
                </a:solidFill>
              </a:rPr>
              <a:t>Club Website?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250D94-7E2C-F64B-3A4A-7705D14FFE73}"/>
              </a:ext>
            </a:extLst>
          </p:cNvPr>
          <p:cNvSpPr txBox="1"/>
          <p:nvPr/>
        </p:nvSpPr>
        <p:spPr>
          <a:xfrm>
            <a:off x="0" y="159023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5400" b="1" dirty="0">
                <a:solidFill>
                  <a:srgbClr val="E9435F"/>
                </a:solidFill>
              </a:rPr>
              <a:t>Are you in love with your</a:t>
            </a:r>
          </a:p>
        </p:txBody>
      </p:sp>
    </p:spTree>
    <p:extLst>
      <p:ext uri="{BB962C8B-B14F-4D97-AF65-F5344CB8AC3E}">
        <p14:creationId xmlns:p14="http://schemas.microsoft.com/office/powerpoint/2010/main" val="2555251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ow to use the 4Cs to attract new clients to your business"/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496" y="12135"/>
            <a:ext cx="8824917" cy="651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1840" y="4221088"/>
            <a:ext cx="5626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much spare time will they have?</a:t>
            </a:r>
            <a:endParaRPr lang="en-AU" sz="4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44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E8AC95-1F0A-DFFC-359C-F7C01967B88B}"/>
              </a:ext>
            </a:extLst>
          </p:cNvPr>
          <p:cNvSpPr txBox="1"/>
          <p:nvPr/>
        </p:nvSpPr>
        <p:spPr>
          <a:xfrm>
            <a:off x="818293" y="2274838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7200" b="1" dirty="0"/>
              <a:t>Graham Fussen</a:t>
            </a:r>
          </a:p>
          <a:p>
            <a:pPr algn="ctr"/>
            <a:r>
              <a:rPr lang="en-AU" sz="7200" b="1" dirty="0"/>
              <a:t>+61 412 694 461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BEA181-441F-3C97-4F9F-D0143D643EF7}"/>
              </a:ext>
            </a:extLst>
          </p:cNvPr>
          <p:cNvSpPr txBox="1"/>
          <p:nvPr/>
        </p:nvSpPr>
        <p:spPr>
          <a:xfrm>
            <a:off x="818293" y="404664"/>
            <a:ext cx="8496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b="1" i="1" dirty="0">
                <a:solidFill>
                  <a:srgbClr val="C00000"/>
                </a:solidFill>
              </a:rPr>
              <a:t>I’m about to let you in on the best website deal you will ever hear…</a:t>
            </a:r>
          </a:p>
        </p:txBody>
      </p:sp>
    </p:spTree>
    <p:extLst>
      <p:ext uri="{BB962C8B-B14F-4D97-AF65-F5344CB8AC3E}">
        <p14:creationId xmlns:p14="http://schemas.microsoft.com/office/powerpoint/2010/main" val="216115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3464C0-1E6B-02CF-8CD3-F64C0EF2456E}"/>
              </a:ext>
            </a:extLst>
          </p:cNvPr>
          <p:cNvSpPr txBox="1"/>
          <p:nvPr/>
        </p:nvSpPr>
        <p:spPr>
          <a:xfrm>
            <a:off x="683568" y="3157953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/>
              <a:t>1. Get the PRODUCT right.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E3279F-236E-CEC4-96F8-CCED791F5530}"/>
              </a:ext>
            </a:extLst>
          </p:cNvPr>
          <p:cNvSpPr txBox="1"/>
          <p:nvPr/>
        </p:nvSpPr>
        <p:spPr>
          <a:xfrm>
            <a:off x="683568" y="4653136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b="1" dirty="0"/>
              <a:t>2. Tell the world about it.</a:t>
            </a:r>
          </a:p>
        </p:txBody>
      </p:sp>
      <p:pic>
        <p:nvPicPr>
          <p:cNvPr id="5" name="Picture 4" descr="A logo with a yellow and blue text&#10;&#10;Description automatically generated">
            <a:extLst>
              <a:ext uri="{FF2B5EF4-FFF2-40B4-BE49-F238E27FC236}">
                <a16:creationId xmlns:a16="http://schemas.microsoft.com/office/drawing/2014/main" id="{05C278E6-03BE-B921-41F1-D09C7F7AF0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8172" y="757300"/>
            <a:ext cx="486765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5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9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39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44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54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86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1782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2.7|1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119298</TotalTime>
  <Words>717</Words>
  <Application>Microsoft Office PowerPoint</Application>
  <PresentationFormat>On-screen Show (4:3)</PresentationFormat>
  <Paragraphs>129</Paragraphs>
  <Slides>51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Arial</vt:lpstr>
      <vt:lpstr>Calibri</vt:lpstr>
      <vt:lpstr>Comic Sans MS</vt:lpstr>
      <vt:lpstr>Impact</vt:lpstr>
      <vt:lpstr>Ink Free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Mark Huddleston</cp:lastModifiedBy>
  <cp:revision>336</cp:revision>
  <dcterms:created xsi:type="dcterms:W3CDTF">2018-04-27T01:41:26Z</dcterms:created>
  <dcterms:modified xsi:type="dcterms:W3CDTF">2024-10-28T06:23:47Z</dcterms:modified>
</cp:coreProperties>
</file>