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5" r:id="rId3"/>
    <p:sldId id="297" r:id="rId4"/>
    <p:sldId id="267" r:id="rId5"/>
    <p:sldId id="268" r:id="rId6"/>
    <p:sldId id="284" r:id="rId7"/>
    <p:sldId id="285" r:id="rId8"/>
    <p:sldId id="271" r:id="rId9"/>
    <p:sldId id="269" r:id="rId10"/>
    <p:sldId id="280" r:id="rId11"/>
    <p:sldId id="281" r:id="rId12"/>
    <p:sldId id="282" r:id="rId13"/>
    <p:sldId id="283" r:id="rId14"/>
    <p:sldId id="257" r:id="rId15"/>
    <p:sldId id="291" r:id="rId16"/>
    <p:sldId id="296" r:id="rId17"/>
    <p:sldId id="270" r:id="rId18"/>
    <p:sldId id="290" r:id="rId19"/>
    <p:sldId id="288" r:id="rId20"/>
    <p:sldId id="292" r:id="rId21"/>
    <p:sldId id="272" r:id="rId22"/>
    <p:sldId id="273" r:id="rId23"/>
    <p:sldId id="279" r:id="rId24"/>
    <p:sldId id="293" r:id="rId25"/>
    <p:sldId id="294" r:id="rId26"/>
    <p:sldId id="289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69" autoAdjust="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1B62F-54A7-4F97-9331-9E432107CF89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EABD8-7327-4012-BBA0-1C7F6017A9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331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BD8-7327-4012-BBA0-1C7F6017A9BA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0186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600"/>
            <a:ext cx="3200400" cy="107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42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blue and orange logo&#10;&#10;Description automatically generated">
            <a:extLst>
              <a:ext uri="{FF2B5EF4-FFF2-40B4-BE49-F238E27FC236}">
                <a16:creationId xmlns:a16="http://schemas.microsoft.com/office/drawing/2014/main" id="{9E1B64B3-3B65-F314-F91E-249D49C3A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509" y="236732"/>
            <a:ext cx="2052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51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059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62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029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641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3775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717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D8884-44BE-4C0E-8033-5835BE3BBE57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C9F3-505B-4C8F-AA88-AAB362A4E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718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69410" y="5486400"/>
            <a:ext cx="57616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2024 – 2028 Strategic Plan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0548" y="3429000"/>
            <a:ext cx="6799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AU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Our Club – Our Plan</a:t>
            </a:r>
          </a:p>
        </p:txBody>
      </p:sp>
      <p:pic>
        <p:nvPicPr>
          <p:cNvPr id="3" name="Picture 2" descr="A yellow and blue logo&#10;&#10;Description automatically generated">
            <a:extLst>
              <a:ext uri="{FF2B5EF4-FFF2-40B4-BE49-F238E27FC236}">
                <a16:creationId xmlns:a16="http://schemas.microsoft.com/office/drawing/2014/main" id="{1B430C8B-96F4-DE3E-7442-008C7AAE2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3400"/>
            <a:ext cx="8052832" cy="188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66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SWOT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A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Strengths</a:t>
            </a:r>
          </a:p>
          <a:p>
            <a:r>
              <a:rPr lang="en-AU" dirty="0"/>
              <a:t>Friendly, welcoming club</a:t>
            </a:r>
          </a:p>
          <a:p>
            <a:r>
              <a:rPr lang="en-AU" dirty="0"/>
              <a:t>Strong membership</a:t>
            </a:r>
          </a:p>
          <a:p>
            <a:r>
              <a:rPr lang="en-AU" dirty="0"/>
              <a:t>High level of activity and projects</a:t>
            </a:r>
          </a:p>
          <a:p>
            <a:r>
              <a:rPr lang="en-AU" dirty="0"/>
              <a:t>Strong financial position</a:t>
            </a:r>
          </a:p>
          <a:p>
            <a:r>
              <a:rPr lang="en-AU" dirty="0"/>
              <a:t>Strong Committee and Board</a:t>
            </a:r>
          </a:p>
          <a:p>
            <a:r>
              <a:rPr lang="en-AU" dirty="0"/>
              <a:t>Very good gender mix</a:t>
            </a:r>
          </a:p>
          <a:p>
            <a:r>
              <a:rPr lang="en-AU" dirty="0"/>
              <a:t>Diversity of membership</a:t>
            </a:r>
          </a:p>
          <a:p>
            <a:r>
              <a:rPr lang="en-AU" dirty="0"/>
              <a:t>Breakfast meeting format</a:t>
            </a:r>
          </a:p>
        </p:txBody>
      </p:sp>
    </p:spTree>
    <p:extLst>
      <p:ext uri="{BB962C8B-B14F-4D97-AF65-F5344CB8AC3E}">
        <p14:creationId xmlns:p14="http://schemas.microsoft.com/office/powerpoint/2010/main" val="4075411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SWOT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A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Weaknesses – sample responses shown</a:t>
            </a:r>
          </a:p>
          <a:p>
            <a:r>
              <a:rPr lang="en-AU" dirty="0"/>
              <a:t>Risk of member burnout through too many projects</a:t>
            </a:r>
          </a:p>
          <a:p>
            <a:r>
              <a:rPr lang="en-AU" dirty="0"/>
              <a:t>Average Age of members is high</a:t>
            </a:r>
          </a:p>
          <a:p>
            <a:r>
              <a:rPr lang="en-AU" dirty="0"/>
              <a:t>Not engaging enough with younger people</a:t>
            </a:r>
          </a:p>
          <a:p>
            <a:r>
              <a:rPr lang="en-AU" dirty="0"/>
              <a:t>Not selling ourselves well enough</a:t>
            </a:r>
          </a:p>
          <a:p>
            <a:r>
              <a:rPr lang="en-AU" dirty="0"/>
              <a:t>Public awareness of activities is not high</a:t>
            </a:r>
          </a:p>
          <a:p>
            <a:r>
              <a:rPr lang="en-AU" dirty="0"/>
              <a:t>Not enough ‘fun’ activities</a:t>
            </a:r>
          </a:p>
          <a:p>
            <a:r>
              <a:rPr lang="en-AU" dirty="0"/>
              <a:t>We keep doing the same things</a:t>
            </a:r>
          </a:p>
          <a:p>
            <a:r>
              <a:rPr lang="en-AU" dirty="0"/>
              <a:t>Resistance to change</a:t>
            </a:r>
          </a:p>
          <a:p>
            <a:r>
              <a:rPr lang="en-AU" dirty="0"/>
              <a:t>Failure to evaluate why we do things and their success</a:t>
            </a:r>
          </a:p>
          <a:p>
            <a:r>
              <a:rPr lang="en-AU" dirty="0"/>
              <a:t>Succession planning</a:t>
            </a:r>
          </a:p>
          <a:p>
            <a:r>
              <a:rPr lang="en-AU" dirty="0"/>
              <a:t>Rituals etc</a:t>
            </a:r>
          </a:p>
          <a:p>
            <a:r>
              <a:rPr lang="en-US" dirty="0"/>
              <a:t>Failure to engage with local Asian communities</a:t>
            </a:r>
          </a:p>
          <a:p>
            <a:r>
              <a:rPr lang="en-US" dirty="0"/>
              <a:t>Not enough younger members prepared to step up for leadership roles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4096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SWOT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A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Opportunities</a:t>
            </a:r>
          </a:p>
          <a:p>
            <a:r>
              <a:rPr lang="en-AU" dirty="0"/>
              <a:t>Financially advantaged community </a:t>
            </a:r>
          </a:p>
          <a:p>
            <a:r>
              <a:rPr lang="en-AU" dirty="0"/>
              <a:t>Many people are willing to give back</a:t>
            </a:r>
          </a:p>
          <a:p>
            <a:r>
              <a:rPr lang="en-AU" dirty="0"/>
              <a:t>Ensure greater public awareness of Rotary and its work</a:t>
            </a:r>
          </a:p>
          <a:p>
            <a:r>
              <a:rPr lang="en-AU" dirty="0"/>
              <a:t>Utilise volunteers more</a:t>
            </a:r>
          </a:p>
          <a:p>
            <a:r>
              <a:rPr lang="en-AU" dirty="0"/>
              <a:t>Work in partnerships – other clubs </a:t>
            </a:r>
            <a:r>
              <a:rPr lang="en-AU" dirty="0" err="1"/>
              <a:t>etc</a:t>
            </a:r>
            <a:endParaRPr lang="en-AU" dirty="0"/>
          </a:p>
          <a:p>
            <a:r>
              <a:rPr lang="en-AU" dirty="0"/>
              <a:t>Re-engage with local businesses</a:t>
            </a:r>
          </a:p>
          <a:p>
            <a:r>
              <a:rPr lang="en-AU" dirty="0"/>
              <a:t>Develop Community projects to involve the public </a:t>
            </a:r>
          </a:p>
          <a:p>
            <a:r>
              <a:rPr lang="en-AU" dirty="0"/>
              <a:t>Ensure speaker program is exciting and engaging</a:t>
            </a:r>
          </a:p>
          <a:p>
            <a:r>
              <a:rPr lang="en-AU" dirty="0"/>
              <a:t>Develop a fresh approach</a:t>
            </a:r>
          </a:p>
          <a:p>
            <a:r>
              <a:rPr lang="en-AU" dirty="0"/>
              <a:t>Take advantage of the many grants that are available</a:t>
            </a:r>
          </a:p>
          <a:p>
            <a:r>
              <a:rPr lang="en-AU" dirty="0"/>
              <a:t>Involve spouses, partners and lovers</a:t>
            </a:r>
          </a:p>
          <a:p>
            <a:r>
              <a:rPr lang="en-AU" dirty="0"/>
              <a:t>Utilise our alumni – many in Probus</a:t>
            </a:r>
          </a:p>
          <a:p>
            <a:r>
              <a:rPr lang="en-AU" dirty="0"/>
              <a:t>Get into schools to sow seeds</a:t>
            </a:r>
          </a:p>
          <a:p>
            <a:r>
              <a:rPr lang="en-AU" dirty="0"/>
              <a:t>Greater use of social media to promote our work</a:t>
            </a:r>
          </a:p>
          <a:p>
            <a:r>
              <a:rPr lang="en-AU" dirty="0"/>
              <a:t>Tell and share our compelling stories</a:t>
            </a:r>
          </a:p>
          <a:p>
            <a:r>
              <a:rPr lang="en-AU" dirty="0"/>
              <a:t>Allow time for members to share their ideas for new and exciting events and projects</a:t>
            </a:r>
          </a:p>
          <a:p>
            <a:r>
              <a:rPr lang="en-AU" dirty="0"/>
              <a:t>Corporate Membership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8414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SWOT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36" y="17526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A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Threats</a:t>
            </a:r>
          </a:p>
          <a:p>
            <a:r>
              <a:rPr lang="en-AU" dirty="0"/>
              <a:t>Membership loss</a:t>
            </a:r>
          </a:p>
          <a:p>
            <a:r>
              <a:rPr lang="en-AU" dirty="0"/>
              <a:t>Ageing membership</a:t>
            </a:r>
          </a:p>
          <a:p>
            <a:r>
              <a:rPr lang="en-AU" dirty="0"/>
              <a:t>Lack of engagement</a:t>
            </a:r>
          </a:p>
          <a:p>
            <a:r>
              <a:rPr lang="en-AU" dirty="0"/>
              <a:t>Leaving the heavy lifting to a few</a:t>
            </a:r>
          </a:p>
          <a:p>
            <a:r>
              <a:rPr lang="en-AU" dirty="0"/>
              <a:t>Too </a:t>
            </a:r>
            <a:r>
              <a:rPr lang="en-AU" sz="3100" dirty="0"/>
              <a:t>many projects</a:t>
            </a:r>
          </a:p>
          <a:p>
            <a:r>
              <a:rPr lang="en-AU" dirty="0"/>
              <a:t>Other clubs</a:t>
            </a:r>
          </a:p>
          <a:p>
            <a:r>
              <a:rPr lang="en-AU" dirty="0"/>
              <a:t>Member burn out</a:t>
            </a:r>
          </a:p>
          <a:p>
            <a:r>
              <a:rPr lang="en-AU" dirty="0"/>
              <a:t>Complacency – no new ideas</a:t>
            </a:r>
          </a:p>
          <a:p>
            <a:r>
              <a:rPr lang="en-AU" dirty="0"/>
              <a:t>Failure to develop succession planning</a:t>
            </a:r>
          </a:p>
          <a:p>
            <a:r>
              <a:rPr lang="en-AU" dirty="0"/>
              <a:t>If we have fewer active members we should consciously do less (avoid being overstretched and reduce quality).</a:t>
            </a:r>
          </a:p>
          <a:p>
            <a:r>
              <a:rPr lang="en-AU" dirty="0"/>
              <a:t>Lack of </a:t>
            </a:r>
            <a:r>
              <a:rPr lang="en-US" dirty="0"/>
              <a:t>peer support/mentoring for all of our members</a:t>
            </a:r>
            <a:endParaRPr lang="en-AU" dirty="0"/>
          </a:p>
          <a:p>
            <a:r>
              <a:rPr lang="en-AU" dirty="0"/>
              <a:t>Less major fundraising opportunities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14477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70" y="1447800"/>
            <a:ext cx="8665029" cy="5105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sz="4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What are we offering new members?</a:t>
            </a: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Make a Meaningful Impact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Contribute to impactful local and international service projects that address pressing community needs and global challenges.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Build Lasting Connections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Network with a diverse group of professionals and community leaders, fostering friendships and professional relationships that enrich your personal and professional life.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Develop Leadership Skills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Enhance your leadership and organizational abilities through active participation in club initiatives, committees, and events.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Experience Personal Growth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Engage in opportunities that promote personal development, cultural awareness, and a deeper understanding of global issues.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Enjoy Fellowship and Camaraderie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Participate in regular meetings, social events, and collaborative projects that offer a sense of community and belonging.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23825">
              <a:spcBef>
                <a:spcPts val="900"/>
              </a:spcBef>
            </a:pPr>
            <a:r>
              <a:rPr lang="en-AU" sz="1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Be Part of a Global Movement</a:t>
            </a: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Join a worldwide network of Rotary members dedicated to promoting peace, fighting disease, providing clean water, supporting education, and growing local economies.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By becoming a member, you’ll not only contribute to meaningful causes but also enrich your own life through service, learning, and connection with like-minded individuals committed to making a positive difference.</a:t>
            </a:r>
            <a:endParaRPr lang="en-AU" sz="2000" dirty="0"/>
          </a:p>
          <a:p>
            <a:pPr marL="0" indent="0">
              <a:buNone/>
            </a:pPr>
            <a:endParaRPr lang="en-A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342818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70" y="1447800"/>
            <a:ext cx="8665029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What are we offering new members?  </a:t>
            </a:r>
          </a:p>
          <a:p>
            <a:pPr marL="0" indent="0">
              <a:buNone/>
            </a:pPr>
            <a:r>
              <a:rPr lang="en-A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 reality it looks like…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AU" sz="1800" dirty="0">
                <a:solidFill>
                  <a:srgbClr val="0E0E0E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For $375 a year, I get to go to formal meetings with a bunch of old people.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AU" sz="1800" dirty="0">
                <a:solidFill>
                  <a:srgbClr val="0E0E0E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 addition, I pay $30 for a breakfast  (over $1000 a year)</a:t>
            </a:r>
            <a:endParaRPr lang="en-AU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Coming to our meetings is confronting for younger people</a:t>
            </a:r>
          </a:p>
          <a:p>
            <a:pPr marL="0" indent="0">
              <a:buNone/>
            </a:pPr>
            <a:r>
              <a:rPr lang="en-AU" sz="2000" dirty="0"/>
              <a:t>This is not exciting new members</a:t>
            </a:r>
          </a:p>
          <a:p>
            <a:pPr marL="0" indent="0">
              <a:buNone/>
            </a:pPr>
            <a:r>
              <a:rPr lang="en-AU" sz="2000" dirty="0"/>
              <a:t>Within 2 yrs 50% of new members are lost to Rotary</a:t>
            </a:r>
          </a:p>
          <a:p>
            <a:pPr marL="0" indent="0">
              <a:buNone/>
            </a:pPr>
            <a:endParaRPr lang="en-A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Value Proposition</a:t>
            </a:r>
          </a:p>
        </p:txBody>
      </p:sp>
    </p:spTree>
    <p:extLst>
      <p:ext uri="{BB962C8B-B14F-4D97-AF65-F5344CB8AC3E}">
        <p14:creationId xmlns:p14="http://schemas.microsoft.com/office/powerpoint/2010/main" val="3054051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A8783-852D-DDB1-73C5-71C8160ED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9600" y="731837"/>
            <a:ext cx="8229600" cy="1143000"/>
          </a:xfrm>
        </p:spPr>
        <p:txBody>
          <a:bodyPr>
            <a:normAutofit/>
          </a:bodyPr>
          <a:lstStyle/>
          <a:p>
            <a:r>
              <a:rPr lang="en-AU" dirty="0"/>
              <a:t>Attracting new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73BC2-57CB-A8C3-8D6D-16A464009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en-AU" sz="3200" dirty="0">
                <a:solidFill>
                  <a:schemeClr val="tx2"/>
                </a:solidFill>
                <a:latin typeface="+mj-lt"/>
              </a:rPr>
              <a:t>Prospective members are looking for: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An opportunity to give back and serve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To be part of the Community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Quality leadership in play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Efficient and effective practices that value their time</a:t>
            </a:r>
          </a:p>
          <a:p>
            <a:pPr marL="457200" lvl="1" indent="0">
              <a:buNone/>
            </a:pPr>
            <a:r>
              <a:rPr lang="en-AU" sz="3200" dirty="0">
                <a:solidFill>
                  <a:schemeClr val="tx2"/>
                </a:solidFill>
                <a:latin typeface="+mj-lt"/>
              </a:rPr>
              <a:t>They will not be attracted to: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Inefficiencies 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Poor leadership </a:t>
            </a:r>
          </a:p>
          <a:p>
            <a:pPr marL="457200" lvl="1" indent="0">
              <a:buNone/>
            </a:pPr>
            <a:r>
              <a:rPr lang="en-AU" dirty="0">
                <a:latin typeface="+mj-lt"/>
              </a:rPr>
              <a:t>Acrimony or internal politics</a:t>
            </a:r>
          </a:p>
          <a:p>
            <a:r>
              <a:rPr lang="en-AU" dirty="0">
                <a:latin typeface="+mj-lt"/>
              </a:rPr>
              <a:t>Success breeds success!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816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60198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What do we want our club </a:t>
            </a:r>
            <a:br>
              <a:rPr lang="en-AU" dirty="0"/>
            </a:br>
            <a:r>
              <a:rPr lang="en-AU" dirty="0"/>
              <a:t>to look like in 5 years?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377" y="1600200"/>
            <a:ext cx="660724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0788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705600" cy="1265238"/>
          </a:xfrm>
        </p:spPr>
        <p:txBody>
          <a:bodyPr/>
          <a:lstStyle/>
          <a:p>
            <a:r>
              <a:rPr lang="en-AU" dirty="0"/>
              <a:t>Membership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43000"/>
            <a:ext cx="4953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3945208"/>
            <a:ext cx="8763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Questions: Do we try to alter who and what we are just to cater for the young?</a:t>
            </a:r>
          </a:p>
          <a:p>
            <a:r>
              <a:rPr lang="en-AU" dirty="0"/>
              <a:t>Will they come? Will it interest them? Will they participate? Do they have time to give back when they have young families and developing careers?</a:t>
            </a:r>
          </a:p>
          <a:p>
            <a:r>
              <a:rPr lang="en-AU" dirty="0"/>
              <a:t>Do we need/require all members to actively participate in projects? If so, we will lose some</a:t>
            </a:r>
          </a:p>
          <a:p>
            <a:r>
              <a:rPr lang="en-AU" dirty="0"/>
              <a:t>Do we want to be any larger? Is chasing new members what we want? If so – how should we do it?</a:t>
            </a:r>
          </a:p>
          <a:p>
            <a:r>
              <a:rPr lang="en-AU" dirty="0"/>
              <a:t>How should we promote ourselves?</a:t>
            </a:r>
          </a:p>
        </p:txBody>
      </p:sp>
    </p:spTree>
    <p:extLst>
      <p:ext uri="{BB962C8B-B14F-4D97-AF65-F5344CB8AC3E}">
        <p14:creationId xmlns:p14="http://schemas.microsoft.com/office/powerpoint/2010/main" val="3696726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r>
              <a:rPr lang="en-AU" dirty="0"/>
              <a:t>Assistance on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EF0C1-8C16-29E7-2895-71C292481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Regional Council – developing strategies and resources</a:t>
            </a:r>
          </a:p>
          <a:p>
            <a:r>
              <a:rPr lang="en-AU" dirty="0"/>
              <a:t>Rotary Specialists</a:t>
            </a:r>
          </a:p>
          <a:p>
            <a:r>
              <a:rPr lang="en-AU" dirty="0"/>
              <a:t>Rotary Community Leaders &amp; Groups</a:t>
            </a:r>
          </a:p>
          <a:p>
            <a:r>
              <a:rPr lang="en-AU" dirty="0"/>
              <a:t>Club Training – Fit for Purpose 2 day program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513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0AEDE-633E-811C-4F7C-AAE49F4D9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CBB2E-F2D3-63A3-27FB-B358EFC0A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Numbers are declining in the Western world</a:t>
            </a:r>
          </a:p>
          <a:p>
            <a:r>
              <a:rPr lang="en-AU" dirty="0"/>
              <a:t>50% of new members are no longer members after 2 years</a:t>
            </a:r>
          </a:p>
          <a:p>
            <a:r>
              <a:rPr lang="en-AU" dirty="0"/>
              <a:t>50 Clubs in our Zone have handed in their Charters in the past year</a:t>
            </a:r>
          </a:p>
          <a:p>
            <a:r>
              <a:rPr lang="en-AU" dirty="0"/>
              <a:t>We are not alone: Churches, Associations, Masonic Lodges, Scouts - all declining</a:t>
            </a:r>
          </a:p>
          <a:p>
            <a:r>
              <a:rPr lang="en-AU" dirty="0"/>
              <a:t>People are still looking to engage in the Community but in new ways – so we must adapt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7091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1405-CFFF-FD7A-1AEA-D9E13784D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Rotary International - Action Plan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BCEA1-9A5A-5A0C-88B9-69B30BC02CB1}"/>
              </a:ext>
            </a:extLst>
          </p:cNvPr>
          <p:cNvSpPr txBox="1"/>
          <p:nvPr/>
        </p:nvSpPr>
        <p:spPr>
          <a:xfrm>
            <a:off x="457200" y="1828800"/>
            <a:ext cx="8382000" cy="3353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 our </a:t>
            </a:r>
            <a:r>
              <a:rPr lang="en-AU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develop service projects that reflect the needs of our community and are more effective.</a:t>
            </a:r>
            <a:endParaRPr lang="en-A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Expand our </a:t>
            </a:r>
            <a:r>
              <a:rPr lang="en-AU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REACH</a:t>
            </a: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work with groups, organisations, and community leaders that we haven’t partnered with before.</a:t>
            </a:r>
            <a:endParaRPr lang="en-A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Enhance participant </a:t>
            </a:r>
            <a:r>
              <a:rPr lang="en-AU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make all members feel like they have a role in the club and make sure that anyone who engages with our club feels empowered to share their ideas and get involved.</a:t>
            </a:r>
            <a:endParaRPr lang="en-A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 our ability to </a:t>
            </a:r>
            <a:r>
              <a:rPr lang="en-AU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ADAPT</a:t>
            </a:r>
            <a:r>
              <a:rPr lang="en-AU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ask members what their club should continue, start, or even stop doing to ensure that the club reflects the needs of its members and potential members.</a:t>
            </a:r>
            <a:endParaRPr lang="en-A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412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Meetings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3" t="13599" r="27927" b="25791"/>
          <a:stretch/>
        </p:blipFill>
        <p:spPr bwMode="auto">
          <a:xfrm>
            <a:off x="1143000" y="1295400"/>
            <a:ext cx="6248400" cy="47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00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Rituals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48006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/>
              <a:t>Regalia</a:t>
            </a:r>
          </a:p>
          <a:p>
            <a:pPr algn="ctr"/>
            <a:r>
              <a:rPr lang="en-AU" sz="2400" dirty="0"/>
              <a:t>Rotary Grace</a:t>
            </a:r>
          </a:p>
          <a:p>
            <a:pPr algn="ctr"/>
            <a:r>
              <a:rPr lang="en-AU" sz="2400" dirty="0"/>
              <a:t>Singing the National Anthem</a:t>
            </a:r>
          </a:p>
        </p:txBody>
      </p:sp>
    </p:spTree>
    <p:extLst>
      <p:ext uri="{BB962C8B-B14F-4D97-AF65-F5344CB8AC3E}">
        <p14:creationId xmlns:p14="http://schemas.microsoft.com/office/powerpoint/2010/main" val="3148276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"/>
          <a:stretch/>
        </p:blipFill>
        <p:spPr bwMode="auto">
          <a:xfrm>
            <a:off x="5105400" y="5105400"/>
            <a:ext cx="3821535" cy="164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http://www.christcitychurch.ie/wp-content/uploads/Fu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958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304800"/>
            <a:ext cx="371475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386" y="1905000"/>
            <a:ext cx="9525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764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276BB-48FC-F2CE-AC0D-E88D03CF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3400" y="160337"/>
            <a:ext cx="8229600" cy="1143000"/>
          </a:xfrm>
        </p:spPr>
        <p:txBody>
          <a:bodyPr/>
          <a:lstStyle/>
          <a:p>
            <a:r>
              <a:rPr lang="en-AU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4E609-B0B6-F872-4D00-2F00BA200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/>
              <a:t>Make sure everyone feels welcomed each week</a:t>
            </a:r>
          </a:p>
          <a:p>
            <a:r>
              <a:rPr lang="en-AU" dirty="0"/>
              <a:t>Acknowledge members who have stepped up</a:t>
            </a:r>
          </a:p>
          <a:p>
            <a:r>
              <a:rPr lang="en-AU" dirty="0"/>
              <a:t>Make sure members make visitors feel welcome</a:t>
            </a:r>
          </a:p>
          <a:p>
            <a:r>
              <a:rPr lang="en-AU" dirty="0"/>
              <a:t>Make sure meetings and activities are fun!</a:t>
            </a:r>
          </a:p>
          <a:p>
            <a:r>
              <a:rPr lang="en-AU" dirty="0"/>
              <a:t>Choose Rotary projects which engage members and enable them to make a real impact</a:t>
            </a:r>
          </a:p>
          <a:p>
            <a:r>
              <a:rPr lang="en-AU" dirty="0"/>
              <a:t>Avoid raising funds for other charities</a:t>
            </a:r>
          </a:p>
          <a:p>
            <a:r>
              <a:rPr lang="en-AU" dirty="0"/>
              <a:t>Avoid internal politics and acrimony!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2335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98AD2-8188-3714-6CC3-428A0824F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774AC-0C2F-38C1-8FD9-B88718B41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/>
              <a:t>Mix up format of meetings</a:t>
            </a:r>
          </a:p>
          <a:p>
            <a:r>
              <a:rPr lang="en-AU" dirty="0"/>
              <a:t>Visit and work more closely with other Clubs</a:t>
            </a:r>
          </a:p>
          <a:p>
            <a:r>
              <a:rPr lang="en-AU" dirty="0"/>
              <a:t>Actively tell our human interest stories</a:t>
            </a:r>
          </a:p>
          <a:p>
            <a:r>
              <a:rPr lang="en-AU" dirty="0"/>
              <a:t>Examine partnerships with other organisations</a:t>
            </a:r>
          </a:p>
          <a:p>
            <a:r>
              <a:rPr lang="en-AU" dirty="0"/>
              <a:t>Actively work to engage the Asian community</a:t>
            </a:r>
          </a:p>
          <a:p>
            <a:r>
              <a:rPr lang="en-AU" dirty="0"/>
              <a:t>Different Membership options</a:t>
            </a:r>
          </a:p>
          <a:p>
            <a:r>
              <a:rPr lang="en-AU" dirty="0"/>
              <a:t>Utilise volunteers for events and follow up with invitations to meetings</a:t>
            </a:r>
          </a:p>
          <a:p>
            <a:r>
              <a:rPr lang="en-AU" dirty="0"/>
              <a:t>Organise Information events as a way of sourcing new members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5901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/>
          <a:lstStyle/>
          <a:p>
            <a:r>
              <a:rPr lang="en-AU" dirty="0"/>
              <a:t>Fundraising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680897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5552497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Events, Raffles, Partnerships, Membership fees, Donations, Grants, Bequests</a:t>
            </a:r>
          </a:p>
          <a:p>
            <a:r>
              <a:rPr lang="en-AU" dirty="0"/>
              <a:t>Which provides the greatest return? Are they all worth the time and effort? Do we have the resources? Which is the smartest option? </a:t>
            </a:r>
          </a:p>
        </p:txBody>
      </p:sp>
    </p:spTree>
    <p:extLst>
      <p:ext uri="{BB962C8B-B14F-4D97-AF65-F5344CB8AC3E}">
        <p14:creationId xmlns:p14="http://schemas.microsoft.com/office/powerpoint/2010/main" val="4113439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Projects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086350" cy="3388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58D4BD-D27A-9B60-F5BB-B60B6DB9D4B5}"/>
              </a:ext>
            </a:extLst>
          </p:cNvPr>
          <p:cNvSpPr txBox="1"/>
          <p:nvPr/>
        </p:nvSpPr>
        <p:spPr>
          <a:xfrm>
            <a:off x="1524000" y="5345243"/>
            <a:ext cx="6457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List current projects. Are these sustainable? Which should we keep</a:t>
            </a:r>
            <a:r>
              <a:rPr lang="en-AU"/>
              <a:t>/drop? Which </a:t>
            </a:r>
            <a:r>
              <a:rPr lang="en-AU" dirty="0"/>
              <a:t>provides us with the greatest return. New ideas must have a champion prepared to lead and drive it.</a:t>
            </a:r>
          </a:p>
        </p:txBody>
      </p:sp>
    </p:spTree>
    <p:extLst>
      <p:ext uri="{BB962C8B-B14F-4D97-AF65-F5344CB8AC3E}">
        <p14:creationId xmlns:p14="http://schemas.microsoft.com/office/powerpoint/2010/main" val="223101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3BA5-9556-053B-38D2-0DF0DDCB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33" y="705604"/>
            <a:ext cx="8229600" cy="1143000"/>
          </a:xfrm>
        </p:spPr>
        <p:txBody>
          <a:bodyPr/>
          <a:lstStyle/>
          <a:p>
            <a:r>
              <a:rPr lang="en-AU" dirty="0"/>
              <a:t>Pre-meeting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330E4-A882-1AB1-4939-D86D54CC4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Invite all Club Members to reflect on the Club’s Strengths, Weaknesses, Opportunities and Threats. List 3 items for each. Collate and present to the meeting.</a:t>
            </a:r>
          </a:p>
          <a:p>
            <a:r>
              <a:rPr lang="en-AU" dirty="0"/>
              <a:t>Ask members to reflect on what the Club’s Value Proposition is for prospective members:</a:t>
            </a:r>
          </a:p>
          <a:p>
            <a:r>
              <a:rPr lang="en-AU" dirty="0"/>
              <a:t>By joining our Club you will …..</a:t>
            </a:r>
          </a:p>
        </p:txBody>
      </p:sp>
    </p:spTree>
    <p:extLst>
      <p:ext uri="{BB962C8B-B14F-4D97-AF65-F5344CB8AC3E}">
        <p14:creationId xmlns:p14="http://schemas.microsoft.com/office/powerpoint/2010/main" val="2835120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Where we are now</a:t>
            </a:r>
          </a:p>
          <a:p>
            <a:r>
              <a:rPr lang="en-AU" dirty="0"/>
              <a:t>Where we want to be?</a:t>
            </a:r>
          </a:p>
          <a:p>
            <a:r>
              <a:rPr lang="en-AU" dirty="0"/>
              <a:t>Projects</a:t>
            </a:r>
          </a:p>
          <a:p>
            <a:r>
              <a:rPr lang="en-AU" dirty="0"/>
              <a:t>Meetings – format etc</a:t>
            </a:r>
          </a:p>
          <a:p>
            <a:r>
              <a:rPr lang="en-AU" dirty="0"/>
              <a:t>Assistance on offer</a:t>
            </a:r>
          </a:p>
          <a:p>
            <a:r>
              <a:rPr lang="en-AU" dirty="0"/>
              <a:t>Ideas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009774"/>
            <a:ext cx="2990850" cy="356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8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Rules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47800"/>
            <a:ext cx="4286250" cy="321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51816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Positive, constructive contributions</a:t>
            </a:r>
          </a:p>
          <a:p>
            <a:r>
              <a:rPr lang="en-AU" sz="2400" dirty="0"/>
              <a:t>Avoid making statements</a:t>
            </a:r>
          </a:p>
          <a:p>
            <a:r>
              <a:rPr lang="en-AU" sz="2400" dirty="0"/>
              <a:t>Never make things personal</a:t>
            </a:r>
          </a:p>
        </p:txBody>
      </p:sp>
    </p:spTree>
    <p:extLst>
      <p:ext uri="{BB962C8B-B14F-4D97-AF65-F5344CB8AC3E}">
        <p14:creationId xmlns:p14="http://schemas.microsoft.com/office/powerpoint/2010/main" val="363116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8690781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3825" y="228600"/>
            <a:ext cx="6629400" cy="1143000"/>
          </a:xfrm>
        </p:spPr>
        <p:txBody>
          <a:bodyPr/>
          <a:lstStyle/>
          <a:p>
            <a:r>
              <a:rPr lang="en-AU" dirty="0"/>
              <a:t>Strategic Planning</a:t>
            </a:r>
          </a:p>
        </p:txBody>
      </p:sp>
    </p:spTree>
    <p:extLst>
      <p:ext uri="{BB962C8B-B14F-4D97-AF65-F5344CB8AC3E}">
        <p14:creationId xmlns:p14="http://schemas.microsoft.com/office/powerpoint/2010/main" val="281993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894" y="1601369"/>
            <a:ext cx="5950212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/>
          <a:lstStyle/>
          <a:p>
            <a:r>
              <a:rPr lang="en-AU" dirty="0"/>
              <a:t>Strategic Planning</a:t>
            </a:r>
          </a:p>
        </p:txBody>
      </p:sp>
    </p:spTree>
    <p:extLst>
      <p:ext uri="{BB962C8B-B14F-4D97-AF65-F5344CB8AC3E}">
        <p14:creationId xmlns:p14="http://schemas.microsoft.com/office/powerpoint/2010/main" val="2379371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2845"/>
            <a:ext cx="6705600" cy="1265238"/>
          </a:xfrm>
        </p:spPr>
        <p:txBody>
          <a:bodyPr>
            <a:normAutofit fontScale="90000"/>
          </a:bodyPr>
          <a:lstStyle/>
          <a:p>
            <a:r>
              <a:rPr lang="en-AU" dirty="0"/>
              <a:t>Membership</a:t>
            </a:r>
            <a:br>
              <a:rPr lang="en-AU" dirty="0"/>
            </a:br>
            <a:r>
              <a:rPr lang="en-A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Current state of Play</a:t>
            </a:r>
            <a:br>
              <a:rPr lang="en-A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en-A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4953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4577827"/>
            <a:ext cx="8763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Provide details of current membership:</a:t>
            </a:r>
          </a:p>
          <a:p>
            <a:r>
              <a:rPr lang="en-AU" dirty="0"/>
              <a:t>Number of members</a:t>
            </a:r>
          </a:p>
          <a:p>
            <a:r>
              <a:rPr lang="en-AU" dirty="0"/>
              <a:t>Gender of members</a:t>
            </a:r>
          </a:p>
          <a:p>
            <a:r>
              <a:rPr lang="en-AU" dirty="0"/>
              <a:t>Average Age of members</a:t>
            </a:r>
          </a:p>
          <a:p>
            <a:r>
              <a:rPr lang="en-AU" dirty="0"/>
              <a:t>How many regularly attend meetings</a:t>
            </a:r>
          </a:p>
          <a:p>
            <a:r>
              <a:rPr lang="en-AU" dirty="0"/>
              <a:t>How many are active in Club projects</a:t>
            </a:r>
          </a:p>
        </p:txBody>
      </p:sp>
    </p:spTree>
    <p:extLst>
      <p:ext uri="{BB962C8B-B14F-4D97-AF65-F5344CB8AC3E}">
        <p14:creationId xmlns:p14="http://schemas.microsoft.com/office/powerpoint/2010/main" val="3820795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SWOT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Here are the top things you identified.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2200"/>
            <a:ext cx="4267200" cy="422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272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14682</TotalTime>
  <Words>1293</Words>
  <Application>Microsoft Office PowerPoint</Application>
  <PresentationFormat>On-screen Show (4:3)</PresentationFormat>
  <Paragraphs>167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Arial</vt:lpstr>
      <vt:lpstr>Calibri</vt:lpstr>
      <vt:lpstr>Symbol</vt:lpstr>
      <vt:lpstr>Office Theme</vt:lpstr>
      <vt:lpstr>PowerPoint Presentation</vt:lpstr>
      <vt:lpstr>Why</vt:lpstr>
      <vt:lpstr>Pre-meeting homework</vt:lpstr>
      <vt:lpstr>Agenda</vt:lpstr>
      <vt:lpstr>Rules</vt:lpstr>
      <vt:lpstr>Strategic Planning</vt:lpstr>
      <vt:lpstr>Strategic Planning</vt:lpstr>
      <vt:lpstr>Membership Current state of Play </vt:lpstr>
      <vt:lpstr>SWOT</vt:lpstr>
      <vt:lpstr>SWOT</vt:lpstr>
      <vt:lpstr>SWOT</vt:lpstr>
      <vt:lpstr>SWOT</vt:lpstr>
      <vt:lpstr>SWOT</vt:lpstr>
      <vt:lpstr>PowerPoint Presentation</vt:lpstr>
      <vt:lpstr>PowerPoint Presentation</vt:lpstr>
      <vt:lpstr>Attracting new members</vt:lpstr>
      <vt:lpstr>What do we want our club  to look like in 5 years?</vt:lpstr>
      <vt:lpstr>Membership</vt:lpstr>
      <vt:lpstr>Assistance on Offer</vt:lpstr>
      <vt:lpstr>Rotary International - Action Plan</vt:lpstr>
      <vt:lpstr>Meetings</vt:lpstr>
      <vt:lpstr>Rituals</vt:lpstr>
      <vt:lpstr>PowerPoint Presentation</vt:lpstr>
      <vt:lpstr>Recommendations</vt:lpstr>
      <vt:lpstr>Ideas</vt:lpstr>
      <vt:lpstr>Fundraising</vt:lpstr>
      <vt:lpstr>Projects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McWhannell</dc:creator>
  <cp:lastModifiedBy>Neil Mcwhannell</cp:lastModifiedBy>
  <cp:revision>56</cp:revision>
  <dcterms:created xsi:type="dcterms:W3CDTF">2016-05-18T22:18:52Z</dcterms:created>
  <dcterms:modified xsi:type="dcterms:W3CDTF">2024-10-05T00:40:40Z</dcterms:modified>
</cp:coreProperties>
</file>